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B3_2F2503A9.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9" r:id="rId1"/>
  </p:sldMasterIdLst>
  <p:notesMasterIdLst>
    <p:notesMasterId r:id="rId68"/>
  </p:notesMasterIdLst>
  <p:sldIdLst>
    <p:sldId id="256" r:id="rId2"/>
    <p:sldId id="263" r:id="rId3"/>
    <p:sldId id="262" r:id="rId4"/>
    <p:sldId id="264" r:id="rId5"/>
    <p:sldId id="265" r:id="rId6"/>
    <p:sldId id="267" r:id="rId7"/>
    <p:sldId id="272" r:id="rId8"/>
    <p:sldId id="574" r:id="rId9"/>
    <p:sldId id="575" r:id="rId10"/>
    <p:sldId id="576" r:id="rId11"/>
    <p:sldId id="589" r:id="rId12"/>
    <p:sldId id="276" r:id="rId13"/>
    <p:sldId id="623" r:id="rId14"/>
    <p:sldId id="580" r:id="rId15"/>
    <p:sldId id="579" r:id="rId16"/>
    <p:sldId id="266" r:id="rId17"/>
    <p:sldId id="585" r:id="rId18"/>
    <p:sldId id="586" r:id="rId19"/>
    <p:sldId id="587" r:id="rId20"/>
    <p:sldId id="584" r:id="rId21"/>
    <p:sldId id="590" r:id="rId22"/>
    <p:sldId id="591" r:id="rId23"/>
    <p:sldId id="588" r:id="rId24"/>
    <p:sldId id="373" r:id="rId25"/>
    <p:sldId id="416" r:id="rId26"/>
    <p:sldId id="374" r:id="rId27"/>
    <p:sldId id="592" r:id="rId28"/>
    <p:sldId id="364" r:id="rId29"/>
    <p:sldId id="441" r:id="rId30"/>
    <p:sldId id="593" r:id="rId31"/>
    <p:sldId id="380" r:id="rId32"/>
    <p:sldId id="382" r:id="rId33"/>
    <p:sldId id="417" r:id="rId34"/>
    <p:sldId id="594" r:id="rId35"/>
    <p:sldId id="595" r:id="rId36"/>
    <p:sldId id="359" r:id="rId37"/>
    <p:sldId id="418" r:id="rId38"/>
    <p:sldId id="596" r:id="rId39"/>
    <p:sldId id="398" r:id="rId40"/>
    <p:sldId id="306" r:id="rId41"/>
    <p:sldId id="394" r:id="rId42"/>
    <p:sldId id="366" r:id="rId43"/>
    <p:sldId id="420" r:id="rId44"/>
    <p:sldId id="435" r:id="rId45"/>
    <p:sldId id="436" r:id="rId46"/>
    <p:sldId id="298" r:id="rId47"/>
    <p:sldId id="289" r:id="rId48"/>
    <p:sldId id="688" r:id="rId49"/>
    <p:sldId id="291" r:id="rId50"/>
    <p:sldId id="602" r:id="rId51"/>
    <p:sldId id="607" r:id="rId52"/>
    <p:sldId id="687" r:id="rId53"/>
    <p:sldId id="273" r:id="rId54"/>
    <p:sldId id="582" r:id="rId55"/>
    <p:sldId id="309" r:id="rId56"/>
    <p:sldId id="389" r:id="rId57"/>
    <p:sldId id="390" r:id="rId58"/>
    <p:sldId id="597" r:id="rId59"/>
    <p:sldId id="290" r:id="rId60"/>
    <p:sldId id="600" r:id="rId61"/>
    <p:sldId id="475" r:id="rId62"/>
    <p:sldId id="476" r:id="rId63"/>
    <p:sldId id="286" r:id="rId64"/>
    <p:sldId id="474" r:id="rId65"/>
    <p:sldId id="519" r:id="rId66"/>
    <p:sldId id="615" r:id="rId67"/>
  </p:sldIdLst>
  <p:sldSz cx="9144000" cy="6858000" type="screen4x3"/>
  <p:notesSz cx="6858000" cy="9144000"/>
  <p:embeddedFontLst>
    <p:embeddedFont>
      <p:font typeface="ArcherPro Semibold" panose="02000000000000000000" charset="0"/>
      <p:regular r:id="rId69"/>
      <p: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962F14-48C7-027B-E362-BB6BF0B71296}" name="Lakissa Jackson" initials="LJ" userId="S::ljackson@gsfc.org::a47a39d4-b747-44eb-a035-1d8c8fc08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181"/>
    <a:srgbClr val="9BD6CE"/>
    <a:srgbClr val="E1E9CA"/>
    <a:srgbClr val="15856E"/>
    <a:srgbClr val="FFFF00"/>
    <a:srgbClr val="F2FB9F"/>
    <a:srgbClr val="1A7C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65692" autoAdjust="0"/>
  </p:normalViewPr>
  <p:slideViewPr>
    <p:cSldViewPr snapToGrid="0">
      <p:cViewPr varScale="1">
        <p:scale>
          <a:sx n="50" d="100"/>
          <a:sy n="50" d="100"/>
        </p:scale>
        <p:origin x="17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omments/modernComment_1B3_2F2503A9.xml><?xml version="1.0" encoding="utf-8"?>
<p188:cmLst xmlns:a="http://schemas.openxmlformats.org/drawingml/2006/main" xmlns:r="http://schemas.openxmlformats.org/officeDocument/2006/relationships" xmlns:p188="http://schemas.microsoft.com/office/powerpoint/2018/8/main">
  <p188:cm id="{2F14881D-E721-46EF-8206-5C9EDFCABAAC}" authorId="{E7962F14-48C7-027B-E362-BB6BF0B71296}" created="2024-07-26T22:05:00.441">
    <pc:sldMkLst xmlns:pc="http://schemas.microsoft.com/office/powerpoint/2013/main/command">
      <pc:docMk/>
      <pc:sldMk cId="790954921" sldId="435"/>
    </pc:sldMkLst>
    <p188:txBody>
      <a:bodyPr/>
      <a:lstStyle/>
      <a:p>
        <a:r>
          <a:rPr lang="en-US"/>
          <a:t>Should we include Dual Enrollment and Accelerated Career Education (ACE) Grant info here?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BCD9C-E128-4D3D-AB9F-333EF26F4E50}" type="doc">
      <dgm:prSet loTypeId="urn:microsoft.com/office/officeart/2005/8/layout/radial5" loCatId="cycle" qsTypeId="urn:microsoft.com/office/officeart/2005/8/quickstyle/3d1" qsCatId="3D" csTypeId="urn:microsoft.com/office/officeart/2005/8/colors/accent1_2" csCatId="accent1" phldr="1"/>
      <dgm:spPr/>
      <dgm:t>
        <a:bodyPr/>
        <a:lstStyle/>
        <a:p>
          <a:endParaRPr lang="en-US"/>
        </a:p>
      </dgm:t>
    </dgm:pt>
    <dgm:pt modelId="{899FBEA3-43B3-4F49-8D72-DDEFD5E34F6C}">
      <dgm:prSet phldrT="[Text]"/>
      <dgm:spPr/>
      <dgm:t>
        <a:bodyPr/>
        <a:lstStyle/>
        <a:p>
          <a:endParaRPr lang="en-US" dirty="0"/>
        </a:p>
      </dgm:t>
    </dgm:pt>
    <dgm:pt modelId="{F51A2AB5-D9FE-44BF-AB1F-B8B3C19C6088}" type="parTrans" cxnId="{482AB7D5-790B-4ED3-9399-84906A7A332C}">
      <dgm:prSet/>
      <dgm:spPr/>
      <dgm:t>
        <a:bodyPr/>
        <a:lstStyle/>
        <a:p>
          <a:endParaRPr lang="en-US"/>
        </a:p>
      </dgm:t>
    </dgm:pt>
    <dgm:pt modelId="{5F935203-72AA-4F91-BC32-97ACE30958B3}" type="sibTrans" cxnId="{482AB7D5-790B-4ED3-9399-84906A7A332C}">
      <dgm:prSet/>
      <dgm:spPr/>
      <dgm:t>
        <a:bodyPr/>
        <a:lstStyle/>
        <a:p>
          <a:endParaRPr lang="en-US"/>
        </a:p>
      </dgm:t>
    </dgm:pt>
    <dgm:pt modelId="{9BB463DC-0751-4522-BE3E-D812929F8A73}">
      <dgm:prSet phldrT="[Text]" custT="1"/>
      <dgm:spPr>
        <a:solidFill>
          <a:srgbClr val="9BD6CE"/>
        </a:solidFill>
      </dgm:spPr>
      <dgm:t>
        <a:bodyPr/>
        <a:lstStyle/>
        <a:p>
          <a:r>
            <a:rPr lang="en-US" sz="1400" b="1" dirty="0">
              <a:solidFill>
                <a:schemeClr val="tx1"/>
              </a:solidFill>
              <a:latin typeface="Calibri" pitchFamily="34" charset="0"/>
            </a:rPr>
            <a:t>HOPE Scholarship</a:t>
          </a:r>
        </a:p>
      </dgm:t>
    </dgm:pt>
    <dgm:pt modelId="{0A170049-7901-4657-BAB9-C16F385F6469}" type="parTrans" cxnId="{077AB6F1-505C-437F-8F46-0D3C1B8DCF84}">
      <dgm:prSet/>
      <dgm:spPr>
        <a:solidFill>
          <a:srgbClr val="F28181"/>
        </a:solidFill>
      </dgm:spPr>
      <dgm:t>
        <a:bodyPr/>
        <a:lstStyle/>
        <a:p>
          <a:endParaRPr lang="en-US" dirty="0"/>
        </a:p>
      </dgm:t>
    </dgm:pt>
    <dgm:pt modelId="{97064EF2-0A57-4853-B33A-E971D7B1FA03}" type="sibTrans" cxnId="{077AB6F1-505C-437F-8F46-0D3C1B8DCF84}">
      <dgm:prSet/>
      <dgm:spPr/>
      <dgm:t>
        <a:bodyPr/>
        <a:lstStyle/>
        <a:p>
          <a:endParaRPr lang="en-US"/>
        </a:p>
      </dgm:t>
    </dgm:pt>
    <dgm:pt modelId="{5934D41E-E6FA-4823-9873-6DBB2CF7A7CA}">
      <dgm:prSet phldrT="[Text]" custT="1"/>
      <dgm:spPr>
        <a:solidFill>
          <a:srgbClr val="9BD6CE"/>
        </a:solidFill>
      </dgm:spPr>
      <dgm:t>
        <a:bodyPr/>
        <a:lstStyle/>
        <a:p>
          <a:r>
            <a:rPr lang="en-US" sz="1400" b="1" dirty="0">
              <a:solidFill>
                <a:schemeClr val="tx1"/>
              </a:solidFill>
              <a:latin typeface="Calibri" pitchFamily="34" charset="0"/>
            </a:rPr>
            <a:t>Zell Miller Scholarship</a:t>
          </a:r>
        </a:p>
      </dgm:t>
    </dgm:pt>
    <dgm:pt modelId="{BC861EF3-0683-4004-BD2D-DE8D959D8FBE}" type="parTrans" cxnId="{BF788EA5-7290-43C9-8871-1B418A1F6D3D}">
      <dgm:prSet/>
      <dgm:spPr>
        <a:solidFill>
          <a:srgbClr val="F28181"/>
        </a:solidFill>
      </dgm:spPr>
      <dgm:t>
        <a:bodyPr/>
        <a:lstStyle/>
        <a:p>
          <a:endParaRPr lang="en-US" dirty="0"/>
        </a:p>
      </dgm:t>
    </dgm:pt>
    <dgm:pt modelId="{1951FECA-E9F8-4BD5-B161-A6035096F748}" type="sibTrans" cxnId="{BF788EA5-7290-43C9-8871-1B418A1F6D3D}">
      <dgm:prSet/>
      <dgm:spPr/>
      <dgm:t>
        <a:bodyPr/>
        <a:lstStyle/>
        <a:p>
          <a:endParaRPr lang="en-US"/>
        </a:p>
      </dgm:t>
    </dgm:pt>
    <dgm:pt modelId="{BB4EF0E0-0183-4A12-AE2F-953CD5D02EF7}">
      <dgm:prSet phldrT="[Text]" custT="1"/>
      <dgm:spPr>
        <a:solidFill>
          <a:srgbClr val="9BD6CE"/>
        </a:solidFill>
      </dgm:spPr>
      <dgm:t>
        <a:bodyPr/>
        <a:lstStyle/>
        <a:p>
          <a:r>
            <a:rPr lang="en-US" sz="1400" b="1" dirty="0">
              <a:solidFill>
                <a:schemeClr val="tx1"/>
              </a:solidFill>
              <a:latin typeface="Calibri" pitchFamily="34" charset="0"/>
            </a:rPr>
            <a:t>HOPE</a:t>
          </a:r>
        </a:p>
        <a:p>
          <a:r>
            <a:rPr lang="en-US" sz="1400" b="1" dirty="0">
              <a:solidFill>
                <a:schemeClr val="tx1"/>
              </a:solidFill>
              <a:latin typeface="Calibri" pitchFamily="34" charset="0"/>
            </a:rPr>
            <a:t>Grant</a:t>
          </a:r>
        </a:p>
      </dgm:t>
    </dgm:pt>
    <dgm:pt modelId="{31EB6F68-F142-43F8-A633-CBAB5BA4A1FC}" type="parTrans" cxnId="{4E66F564-3C1B-47BB-A1F2-ED97EA7EFD3F}">
      <dgm:prSet/>
      <dgm:spPr>
        <a:solidFill>
          <a:srgbClr val="F28181"/>
        </a:solidFill>
      </dgm:spPr>
      <dgm:t>
        <a:bodyPr/>
        <a:lstStyle/>
        <a:p>
          <a:endParaRPr lang="en-US" dirty="0"/>
        </a:p>
      </dgm:t>
    </dgm:pt>
    <dgm:pt modelId="{9E42BC91-95FF-4E48-B835-4BFD72DDE9B7}" type="sibTrans" cxnId="{4E66F564-3C1B-47BB-A1F2-ED97EA7EFD3F}">
      <dgm:prSet/>
      <dgm:spPr/>
      <dgm:t>
        <a:bodyPr/>
        <a:lstStyle/>
        <a:p>
          <a:endParaRPr lang="en-US"/>
        </a:p>
      </dgm:t>
    </dgm:pt>
    <dgm:pt modelId="{8FA71394-3D09-4248-BBE8-AF54B6C30845}">
      <dgm:prSet phldrT="[Text]" custT="1"/>
      <dgm:spPr>
        <a:solidFill>
          <a:srgbClr val="9BD6CE"/>
        </a:solidFill>
      </dgm:spPr>
      <dgm:t>
        <a:bodyPr/>
        <a:lstStyle/>
        <a:p>
          <a:r>
            <a:rPr lang="en-US" sz="1400" b="1" dirty="0">
              <a:solidFill>
                <a:schemeClr val="tx1"/>
              </a:solidFill>
              <a:latin typeface="Calibri" pitchFamily="34" charset="0"/>
            </a:rPr>
            <a:t>HOPE Career Grant</a:t>
          </a:r>
        </a:p>
      </dgm:t>
    </dgm:pt>
    <dgm:pt modelId="{929DB7A3-E370-4F9A-AFFF-82A0A1055C34}" type="sibTrans" cxnId="{EE87BEB5-EF73-478C-A767-D34F20319E0E}">
      <dgm:prSet/>
      <dgm:spPr/>
      <dgm:t>
        <a:bodyPr/>
        <a:lstStyle/>
        <a:p>
          <a:endParaRPr lang="en-US"/>
        </a:p>
      </dgm:t>
    </dgm:pt>
    <dgm:pt modelId="{D503F7D7-8053-492A-B4CE-58496D9AF510}" type="parTrans" cxnId="{EE87BEB5-EF73-478C-A767-D34F20319E0E}">
      <dgm:prSet/>
      <dgm:spPr>
        <a:solidFill>
          <a:srgbClr val="F28181"/>
        </a:solidFill>
      </dgm:spPr>
      <dgm:t>
        <a:bodyPr/>
        <a:lstStyle/>
        <a:p>
          <a:endParaRPr lang="en-US" dirty="0"/>
        </a:p>
      </dgm:t>
    </dgm:pt>
    <dgm:pt modelId="{8A77A50E-6254-40B7-91D2-A0E3B69830EA}">
      <dgm:prSet phldrT="[Text]" custT="1"/>
      <dgm:spPr>
        <a:solidFill>
          <a:srgbClr val="9BD6CE"/>
        </a:solidFill>
      </dgm:spPr>
      <dgm:t>
        <a:bodyPr/>
        <a:lstStyle/>
        <a:p>
          <a:r>
            <a:rPr lang="en-US" sz="1400" b="1" dirty="0">
              <a:solidFill>
                <a:schemeClr val="tx1"/>
              </a:solidFill>
              <a:latin typeface="Calibri" pitchFamily="34" charset="0"/>
            </a:rPr>
            <a:t>Zell Miller Grant</a:t>
          </a:r>
        </a:p>
      </dgm:t>
    </dgm:pt>
    <dgm:pt modelId="{60BD92F7-8328-40E1-935D-083D7C72C118}" type="parTrans" cxnId="{5F1E9CDC-767A-4CA1-8849-87FA068896A2}">
      <dgm:prSet/>
      <dgm:spPr>
        <a:solidFill>
          <a:srgbClr val="F28181"/>
        </a:solidFill>
      </dgm:spPr>
      <dgm:t>
        <a:bodyPr/>
        <a:lstStyle/>
        <a:p>
          <a:endParaRPr lang="en-US" dirty="0"/>
        </a:p>
      </dgm:t>
    </dgm:pt>
    <dgm:pt modelId="{DF4F5F50-5DB0-4AF4-8017-CAD9897A4D1E}" type="sibTrans" cxnId="{5F1E9CDC-767A-4CA1-8849-87FA068896A2}">
      <dgm:prSet/>
      <dgm:spPr/>
      <dgm:t>
        <a:bodyPr/>
        <a:lstStyle/>
        <a:p>
          <a:endParaRPr lang="en-US"/>
        </a:p>
      </dgm:t>
    </dgm:pt>
    <dgm:pt modelId="{364F981F-A25B-47F6-801A-726101A72529}" type="pres">
      <dgm:prSet presAssocID="{08CBCD9C-E128-4D3D-AB9F-333EF26F4E50}" presName="Name0" presStyleCnt="0">
        <dgm:presLayoutVars>
          <dgm:chMax val="1"/>
          <dgm:dir/>
          <dgm:animLvl val="ctr"/>
          <dgm:resizeHandles val="exact"/>
        </dgm:presLayoutVars>
      </dgm:prSet>
      <dgm:spPr/>
    </dgm:pt>
    <dgm:pt modelId="{E37B73A8-7018-4F7E-86CE-20574669192C}" type="pres">
      <dgm:prSet presAssocID="{899FBEA3-43B3-4F49-8D72-DDEFD5E34F6C}" presName="centerShape" presStyleLbl="node0" presStyleIdx="0" presStyleCnt="1" custScaleX="166636" custScaleY="166636" custLinFactNeighborY="-39226"/>
      <dgm:spPr/>
    </dgm:pt>
    <dgm:pt modelId="{8ABDCDB7-E413-4021-B80C-381D09AAD53A}" type="pres">
      <dgm:prSet presAssocID="{0A170049-7901-4657-BAB9-C16F385F6469}" presName="parTrans" presStyleLbl="sibTrans2D1" presStyleIdx="0" presStyleCnt="5"/>
      <dgm:spPr/>
    </dgm:pt>
    <dgm:pt modelId="{5A88639F-913C-48D0-A095-DCF26FCC5701}" type="pres">
      <dgm:prSet presAssocID="{0A170049-7901-4657-BAB9-C16F385F6469}" presName="connectorText" presStyleLbl="sibTrans2D1" presStyleIdx="0" presStyleCnt="5"/>
      <dgm:spPr/>
    </dgm:pt>
    <dgm:pt modelId="{5FDF4207-12D5-4C95-BDFB-CC6A02EFEC1A}" type="pres">
      <dgm:prSet presAssocID="{9BB463DC-0751-4522-BE3E-D812929F8A73}" presName="node" presStyleLbl="node1" presStyleIdx="0" presStyleCnt="5" custScaleX="103525" custScaleY="103525" custRadScaleRad="162034" custRadScaleInc="-194867">
        <dgm:presLayoutVars>
          <dgm:bulletEnabled val="1"/>
        </dgm:presLayoutVars>
      </dgm:prSet>
      <dgm:spPr/>
    </dgm:pt>
    <dgm:pt modelId="{31089D86-7FAC-48A5-B66B-C9567BF222FB}" type="pres">
      <dgm:prSet presAssocID="{BC861EF3-0683-4004-BD2D-DE8D959D8FBE}" presName="parTrans" presStyleLbl="sibTrans2D1" presStyleIdx="1" presStyleCnt="5"/>
      <dgm:spPr/>
    </dgm:pt>
    <dgm:pt modelId="{F34C8D4A-07E9-455F-9C06-AC747F6E4559}" type="pres">
      <dgm:prSet presAssocID="{BC861EF3-0683-4004-BD2D-DE8D959D8FBE}" presName="connectorText" presStyleLbl="sibTrans2D1" presStyleIdx="1" presStyleCnt="5"/>
      <dgm:spPr/>
    </dgm:pt>
    <dgm:pt modelId="{13407893-2E73-4111-BFE8-51124B46638C}" type="pres">
      <dgm:prSet presAssocID="{5934D41E-E6FA-4823-9873-6DBB2CF7A7CA}" presName="node" presStyleLbl="node1" presStyleIdx="1" presStyleCnt="5" custScaleX="103525" custScaleY="103525" custRadScaleRad="122915" custRadScaleInc="-513653">
        <dgm:presLayoutVars>
          <dgm:bulletEnabled val="1"/>
        </dgm:presLayoutVars>
      </dgm:prSet>
      <dgm:spPr/>
    </dgm:pt>
    <dgm:pt modelId="{09C2E503-2775-4C75-B6B2-780807445E2F}" type="pres">
      <dgm:prSet presAssocID="{31EB6F68-F142-43F8-A633-CBAB5BA4A1FC}" presName="parTrans" presStyleLbl="sibTrans2D1" presStyleIdx="2" presStyleCnt="5" custAng="21533233" custScaleX="115854" custLinFactNeighborX="11216" custLinFactNeighborY="-15076"/>
      <dgm:spPr/>
    </dgm:pt>
    <dgm:pt modelId="{7E7D1939-AD2E-48FB-A35B-F1D59E46877A}" type="pres">
      <dgm:prSet presAssocID="{31EB6F68-F142-43F8-A633-CBAB5BA4A1FC}" presName="connectorText" presStyleLbl="sibTrans2D1" presStyleIdx="2" presStyleCnt="5"/>
      <dgm:spPr/>
    </dgm:pt>
    <dgm:pt modelId="{0F5DE877-EDD9-4220-BE4C-39529B928F28}" type="pres">
      <dgm:prSet presAssocID="{BB4EF0E0-0183-4A12-AE2F-953CD5D02EF7}" presName="node" presStyleLbl="node1" presStyleIdx="2" presStyleCnt="5" custScaleX="103525" custScaleY="103525" custRadScaleRad="72301" custRadScaleInc="98614">
        <dgm:presLayoutVars>
          <dgm:bulletEnabled val="1"/>
        </dgm:presLayoutVars>
      </dgm:prSet>
      <dgm:spPr/>
    </dgm:pt>
    <dgm:pt modelId="{9F091449-3ECE-475D-94B9-F19A3D50309F}" type="pres">
      <dgm:prSet presAssocID="{D503F7D7-8053-492A-B4CE-58496D9AF510}" presName="parTrans" presStyleLbl="sibTrans2D1" presStyleIdx="3" presStyleCnt="5"/>
      <dgm:spPr/>
    </dgm:pt>
    <dgm:pt modelId="{89FDE821-4AB5-42DA-9A61-923AAE4B33FF}" type="pres">
      <dgm:prSet presAssocID="{D503F7D7-8053-492A-B4CE-58496D9AF510}" presName="connectorText" presStyleLbl="sibTrans2D1" presStyleIdx="3" presStyleCnt="5"/>
      <dgm:spPr/>
    </dgm:pt>
    <dgm:pt modelId="{2E769B61-B1EA-40DF-BA87-2DDD2FDFEF9B}" type="pres">
      <dgm:prSet presAssocID="{8FA71394-3D09-4248-BBE8-AF54B6C30845}" presName="node" presStyleLbl="node1" presStyleIdx="3" presStyleCnt="5" custRadScaleRad="168806" custRadScaleInc="598205">
        <dgm:presLayoutVars>
          <dgm:bulletEnabled val="1"/>
        </dgm:presLayoutVars>
      </dgm:prSet>
      <dgm:spPr/>
    </dgm:pt>
    <dgm:pt modelId="{FDBD83EB-B076-48C7-8A40-F586D8FDF15F}" type="pres">
      <dgm:prSet presAssocID="{60BD92F7-8328-40E1-935D-083D7C72C118}" presName="parTrans" presStyleLbl="sibTrans2D1" presStyleIdx="4" presStyleCnt="5"/>
      <dgm:spPr/>
    </dgm:pt>
    <dgm:pt modelId="{18D3A155-340F-4AAE-AB65-945179BA1308}" type="pres">
      <dgm:prSet presAssocID="{60BD92F7-8328-40E1-935D-083D7C72C118}" presName="connectorText" presStyleLbl="sibTrans2D1" presStyleIdx="4" presStyleCnt="5"/>
      <dgm:spPr/>
    </dgm:pt>
    <dgm:pt modelId="{C9D0B3C3-D4F3-4101-BF9C-47D0BACE1572}" type="pres">
      <dgm:prSet presAssocID="{8A77A50E-6254-40B7-91D2-A0E3B69830EA}" presName="node" presStyleLbl="node1" presStyleIdx="4" presStyleCnt="5" custRadScaleRad="103840" custRadScaleInc="496169">
        <dgm:presLayoutVars>
          <dgm:bulletEnabled val="1"/>
        </dgm:presLayoutVars>
      </dgm:prSet>
      <dgm:spPr/>
    </dgm:pt>
  </dgm:ptLst>
  <dgm:cxnLst>
    <dgm:cxn modelId="{2C4A8602-74CA-4192-BB81-6F2ABF190DE9}" type="presOf" srcId="{60BD92F7-8328-40E1-935D-083D7C72C118}" destId="{FDBD83EB-B076-48C7-8A40-F586D8FDF15F}" srcOrd="0" destOrd="0" presId="urn:microsoft.com/office/officeart/2005/8/layout/radial5"/>
    <dgm:cxn modelId="{97A3C50C-FBBD-4317-B8AC-738716863EBE}" type="presOf" srcId="{9BB463DC-0751-4522-BE3E-D812929F8A73}" destId="{5FDF4207-12D5-4C95-BDFB-CC6A02EFEC1A}" srcOrd="0" destOrd="0" presId="urn:microsoft.com/office/officeart/2005/8/layout/radial5"/>
    <dgm:cxn modelId="{A1407F1D-A225-48D2-8D6C-67C6D345FBE1}" type="presOf" srcId="{0A170049-7901-4657-BAB9-C16F385F6469}" destId="{5A88639F-913C-48D0-A095-DCF26FCC5701}" srcOrd="1" destOrd="0" presId="urn:microsoft.com/office/officeart/2005/8/layout/radial5"/>
    <dgm:cxn modelId="{7AE30F26-98AD-4775-B54C-AC337BC23E70}" type="presOf" srcId="{0A170049-7901-4657-BAB9-C16F385F6469}" destId="{8ABDCDB7-E413-4021-B80C-381D09AAD53A}" srcOrd="0" destOrd="0" presId="urn:microsoft.com/office/officeart/2005/8/layout/radial5"/>
    <dgm:cxn modelId="{4E66F564-3C1B-47BB-A1F2-ED97EA7EFD3F}" srcId="{899FBEA3-43B3-4F49-8D72-DDEFD5E34F6C}" destId="{BB4EF0E0-0183-4A12-AE2F-953CD5D02EF7}" srcOrd="2" destOrd="0" parTransId="{31EB6F68-F142-43F8-A633-CBAB5BA4A1FC}" sibTransId="{9E42BC91-95FF-4E48-B835-4BFD72DDE9B7}"/>
    <dgm:cxn modelId="{F1BD6C65-DC55-4A5A-B562-40A9A6AC17CB}" type="presOf" srcId="{5934D41E-E6FA-4823-9873-6DBB2CF7A7CA}" destId="{13407893-2E73-4111-BFE8-51124B46638C}" srcOrd="0" destOrd="0" presId="urn:microsoft.com/office/officeart/2005/8/layout/radial5"/>
    <dgm:cxn modelId="{C6D5348A-2C7C-4AAD-A017-225CEBDFDB04}" type="presOf" srcId="{31EB6F68-F142-43F8-A633-CBAB5BA4A1FC}" destId="{7E7D1939-AD2E-48FB-A35B-F1D59E46877A}" srcOrd="1" destOrd="0" presId="urn:microsoft.com/office/officeart/2005/8/layout/radial5"/>
    <dgm:cxn modelId="{7F3DF38A-6EB1-40CE-BF3C-EF367E983219}" type="presOf" srcId="{D503F7D7-8053-492A-B4CE-58496D9AF510}" destId="{89FDE821-4AB5-42DA-9A61-923AAE4B33FF}" srcOrd="1" destOrd="0" presId="urn:microsoft.com/office/officeart/2005/8/layout/radial5"/>
    <dgm:cxn modelId="{754DE18E-8863-4C5D-8A42-E468A5874142}" type="presOf" srcId="{8FA71394-3D09-4248-BBE8-AF54B6C30845}" destId="{2E769B61-B1EA-40DF-BA87-2DDD2FDFEF9B}" srcOrd="0" destOrd="0" presId="urn:microsoft.com/office/officeart/2005/8/layout/radial5"/>
    <dgm:cxn modelId="{6DFCCF91-A96F-42CA-83D5-B7B984C9C8E7}" type="presOf" srcId="{60BD92F7-8328-40E1-935D-083D7C72C118}" destId="{18D3A155-340F-4AAE-AB65-945179BA1308}" srcOrd="1" destOrd="0" presId="urn:microsoft.com/office/officeart/2005/8/layout/radial5"/>
    <dgm:cxn modelId="{9659549A-B77E-4ED5-A64A-F09A191FEE42}" type="presOf" srcId="{899FBEA3-43B3-4F49-8D72-DDEFD5E34F6C}" destId="{E37B73A8-7018-4F7E-86CE-20574669192C}" srcOrd="0" destOrd="0" presId="urn:microsoft.com/office/officeart/2005/8/layout/radial5"/>
    <dgm:cxn modelId="{B19B6E9F-C97A-433B-B9B6-7D426D6B329B}" type="presOf" srcId="{08CBCD9C-E128-4D3D-AB9F-333EF26F4E50}" destId="{364F981F-A25B-47F6-801A-726101A72529}" srcOrd="0" destOrd="0" presId="urn:microsoft.com/office/officeart/2005/8/layout/radial5"/>
    <dgm:cxn modelId="{BF788EA5-7290-43C9-8871-1B418A1F6D3D}" srcId="{899FBEA3-43B3-4F49-8D72-DDEFD5E34F6C}" destId="{5934D41E-E6FA-4823-9873-6DBB2CF7A7CA}" srcOrd="1" destOrd="0" parTransId="{BC861EF3-0683-4004-BD2D-DE8D959D8FBE}" sibTransId="{1951FECA-E9F8-4BD5-B161-A6035096F748}"/>
    <dgm:cxn modelId="{EE87BEB5-EF73-478C-A767-D34F20319E0E}" srcId="{899FBEA3-43B3-4F49-8D72-DDEFD5E34F6C}" destId="{8FA71394-3D09-4248-BBE8-AF54B6C30845}" srcOrd="3" destOrd="0" parTransId="{D503F7D7-8053-492A-B4CE-58496D9AF510}" sibTransId="{929DB7A3-E370-4F9A-AFFF-82A0A1055C34}"/>
    <dgm:cxn modelId="{59B566C4-24D7-4FE0-A49D-5A47EF61E278}" type="presOf" srcId="{8A77A50E-6254-40B7-91D2-A0E3B69830EA}" destId="{C9D0B3C3-D4F3-4101-BF9C-47D0BACE1572}" srcOrd="0" destOrd="0" presId="urn:microsoft.com/office/officeart/2005/8/layout/radial5"/>
    <dgm:cxn modelId="{3DE371C9-A435-4326-B88D-37C0527218B9}" type="presOf" srcId="{D503F7D7-8053-492A-B4CE-58496D9AF510}" destId="{9F091449-3ECE-475D-94B9-F19A3D50309F}" srcOrd="0" destOrd="0" presId="urn:microsoft.com/office/officeart/2005/8/layout/radial5"/>
    <dgm:cxn modelId="{67B9E3CE-170C-40E8-91D3-87361FBEB102}" type="presOf" srcId="{BB4EF0E0-0183-4A12-AE2F-953CD5D02EF7}" destId="{0F5DE877-EDD9-4220-BE4C-39529B928F28}" srcOrd="0" destOrd="0" presId="urn:microsoft.com/office/officeart/2005/8/layout/radial5"/>
    <dgm:cxn modelId="{9531D5CF-AD76-452D-8B11-524B2FFF257D}" type="presOf" srcId="{BC861EF3-0683-4004-BD2D-DE8D959D8FBE}" destId="{F34C8D4A-07E9-455F-9C06-AC747F6E4559}" srcOrd="1" destOrd="0" presId="urn:microsoft.com/office/officeart/2005/8/layout/radial5"/>
    <dgm:cxn modelId="{482AB7D5-790B-4ED3-9399-84906A7A332C}" srcId="{08CBCD9C-E128-4D3D-AB9F-333EF26F4E50}" destId="{899FBEA3-43B3-4F49-8D72-DDEFD5E34F6C}" srcOrd="0" destOrd="0" parTransId="{F51A2AB5-D9FE-44BF-AB1F-B8B3C19C6088}" sibTransId="{5F935203-72AA-4F91-BC32-97ACE30958B3}"/>
    <dgm:cxn modelId="{E2E149D6-8DE0-41FD-9870-743A976893A9}" type="presOf" srcId="{31EB6F68-F142-43F8-A633-CBAB5BA4A1FC}" destId="{09C2E503-2775-4C75-B6B2-780807445E2F}" srcOrd="0" destOrd="0" presId="urn:microsoft.com/office/officeart/2005/8/layout/radial5"/>
    <dgm:cxn modelId="{5F1E9CDC-767A-4CA1-8849-87FA068896A2}" srcId="{899FBEA3-43B3-4F49-8D72-DDEFD5E34F6C}" destId="{8A77A50E-6254-40B7-91D2-A0E3B69830EA}" srcOrd="4" destOrd="0" parTransId="{60BD92F7-8328-40E1-935D-083D7C72C118}" sibTransId="{DF4F5F50-5DB0-4AF4-8017-CAD9897A4D1E}"/>
    <dgm:cxn modelId="{3D06D5EB-3699-4F14-856A-6B163CF0D815}" type="presOf" srcId="{BC861EF3-0683-4004-BD2D-DE8D959D8FBE}" destId="{31089D86-7FAC-48A5-B66B-C9567BF222FB}" srcOrd="0" destOrd="0" presId="urn:microsoft.com/office/officeart/2005/8/layout/radial5"/>
    <dgm:cxn modelId="{077AB6F1-505C-437F-8F46-0D3C1B8DCF84}" srcId="{899FBEA3-43B3-4F49-8D72-DDEFD5E34F6C}" destId="{9BB463DC-0751-4522-BE3E-D812929F8A73}" srcOrd="0" destOrd="0" parTransId="{0A170049-7901-4657-BAB9-C16F385F6469}" sibTransId="{97064EF2-0A57-4853-B33A-E971D7B1FA03}"/>
    <dgm:cxn modelId="{03541734-5190-4483-B4C4-CF27465961FD}" type="presParOf" srcId="{364F981F-A25B-47F6-801A-726101A72529}" destId="{E37B73A8-7018-4F7E-86CE-20574669192C}" srcOrd="0" destOrd="0" presId="urn:microsoft.com/office/officeart/2005/8/layout/radial5"/>
    <dgm:cxn modelId="{6A82B058-2757-41FB-A3B3-01C0F4DF671B}" type="presParOf" srcId="{364F981F-A25B-47F6-801A-726101A72529}" destId="{8ABDCDB7-E413-4021-B80C-381D09AAD53A}" srcOrd="1" destOrd="0" presId="urn:microsoft.com/office/officeart/2005/8/layout/radial5"/>
    <dgm:cxn modelId="{597F0695-0A51-4F3A-B783-85C54FB88DA4}" type="presParOf" srcId="{8ABDCDB7-E413-4021-B80C-381D09AAD53A}" destId="{5A88639F-913C-48D0-A095-DCF26FCC5701}" srcOrd="0" destOrd="0" presId="urn:microsoft.com/office/officeart/2005/8/layout/radial5"/>
    <dgm:cxn modelId="{713647FB-A711-404C-88CB-45A50EBB7ED1}" type="presParOf" srcId="{364F981F-A25B-47F6-801A-726101A72529}" destId="{5FDF4207-12D5-4C95-BDFB-CC6A02EFEC1A}" srcOrd="2" destOrd="0" presId="urn:microsoft.com/office/officeart/2005/8/layout/radial5"/>
    <dgm:cxn modelId="{A1FC7121-5A5D-4916-A2BA-9584832224C6}" type="presParOf" srcId="{364F981F-A25B-47F6-801A-726101A72529}" destId="{31089D86-7FAC-48A5-B66B-C9567BF222FB}" srcOrd="3" destOrd="0" presId="urn:microsoft.com/office/officeart/2005/8/layout/radial5"/>
    <dgm:cxn modelId="{2138DDE3-0B3D-44E8-B046-BCD3E8667356}" type="presParOf" srcId="{31089D86-7FAC-48A5-B66B-C9567BF222FB}" destId="{F34C8D4A-07E9-455F-9C06-AC747F6E4559}" srcOrd="0" destOrd="0" presId="urn:microsoft.com/office/officeart/2005/8/layout/radial5"/>
    <dgm:cxn modelId="{E3CA2448-77F3-42AB-8E0D-EEAA2772F732}" type="presParOf" srcId="{364F981F-A25B-47F6-801A-726101A72529}" destId="{13407893-2E73-4111-BFE8-51124B46638C}" srcOrd="4" destOrd="0" presId="urn:microsoft.com/office/officeart/2005/8/layout/radial5"/>
    <dgm:cxn modelId="{27C50672-01EF-4711-A7E3-F176A26FBBAB}" type="presParOf" srcId="{364F981F-A25B-47F6-801A-726101A72529}" destId="{09C2E503-2775-4C75-B6B2-780807445E2F}" srcOrd="5" destOrd="0" presId="urn:microsoft.com/office/officeart/2005/8/layout/radial5"/>
    <dgm:cxn modelId="{BF5F3DF7-D8D9-43BC-B817-921B0F71B31A}" type="presParOf" srcId="{09C2E503-2775-4C75-B6B2-780807445E2F}" destId="{7E7D1939-AD2E-48FB-A35B-F1D59E46877A}" srcOrd="0" destOrd="0" presId="urn:microsoft.com/office/officeart/2005/8/layout/radial5"/>
    <dgm:cxn modelId="{9E0840B1-39A6-4E7B-A93F-01A6BCD2A0CC}" type="presParOf" srcId="{364F981F-A25B-47F6-801A-726101A72529}" destId="{0F5DE877-EDD9-4220-BE4C-39529B928F28}" srcOrd="6" destOrd="0" presId="urn:microsoft.com/office/officeart/2005/8/layout/radial5"/>
    <dgm:cxn modelId="{52E23259-55A3-455B-B3C7-F080BF671B33}" type="presParOf" srcId="{364F981F-A25B-47F6-801A-726101A72529}" destId="{9F091449-3ECE-475D-94B9-F19A3D50309F}" srcOrd="7" destOrd="0" presId="urn:microsoft.com/office/officeart/2005/8/layout/radial5"/>
    <dgm:cxn modelId="{FADBCE8A-4BD9-40A8-8572-9D2B5010419A}" type="presParOf" srcId="{9F091449-3ECE-475D-94B9-F19A3D50309F}" destId="{89FDE821-4AB5-42DA-9A61-923AAE4B33FF}" srcOrd="0" destOrd="0" presId="urn:microsoft.com/office/officeart/2005/8/layout/radial5"/>
    <dgm:cxn modelId="{E3758B46-3380-4D17-9C8E-364ACC1556E9}" type="presParOf" srcId="{364F981F-A25B-47F6-801A-726101A72529}" destId="{2E769B61-B1EA-40DF-BA87-2DDD2FDFEF9B}" srcOrd="8" destOrd="0" presId="urn:microsoft.com/office/officeart/2005/8/layout/radial5"/>
    <dgm:cxn modelId="{9B530605-DA70-47E3-98BA-BE9E6B783197}" type="presParOf" srcId="{364F981F-A25B-47F6-801A-726101A72529}" destId="{FDBD83EB-B076-48C7-8A40-F586D8FDF15F}" srcOrd="9" destOrd="0" presId="urn:microsoft.com/office/officeart/2005/8/layout/radial5"/>
    <dgm:cxn modelId="{DDE008D0-26D4-425F-BD62-0D2C9AB6B4EB}" type="presParOf" srcId="{FDBD83EB-B076-48C7-8A40-F586D8FDF15F}" destId="{18D3A155-340F-4AAE-AB65-945179BA1308}" srcOrd="0" destOrd="0" presId="urn:microsoft.com/office/officeart/2005/8/layout/radial5"/>
    <dgm:cxn modelId="{AC36098F-BCFB-447A-BA9D-0DEE07DF2054}" type="presParOf" srcId="{364F981F-A25B-47F6-801A-726101A72529}" destId="{C9D0B3C3-D4F3-4101-BF9C-47D0BACE1572}"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11B716-051F-40A0-B499-482513AA30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D271B5-E035-40FA-B5BD-319182106A62}">
      <dgm:prSet/>
      <dgm:spPr/>
      <dgm:t>
        <a:bodyPr/>
        <a:lstStyle/>
        <a:p>
          <a:pPr algn="ctr"/>
          <a:r>
            <a:rPr lang="en-US" dirty="0">
              <a:solidFill>
                <a:schemeClr val="bg1"/>
              </a:solidFill>
              <a:latin typeface="Univers LT Pro 55" panose="020B0603020202020204" pitchFamily="34" charset="0"/>
            </a:rPr>
            <a:t>www.studentaid.gov website</a:t>
          </a:r>
        </a:p>
      </dgm:t>
    </dgm:pt>
    <dgm:pt modelId="{0049BCEE-7608-4C91-A81C-D61405D3919A}" type="parTrans" cxnId="{1499C827-49C1-4338-B73A-FFFDC914CA5B}">
      <dgm:prSet/>
      <dgm:spPr/>
      <dgm:t>
        <a:bodyPr/>
        <a:lstStyle/>
        <a:p>
          <a:pPr algn="ctr"/>
          <a:endParaRPr lang="en-US">
            <a:latin typeface="Univers LT Pro 55" panose="020B0603020202020204" pitchFamily="34" charset="0"/>
          </a:endParaRPr>
        </a:p>
      </dgm:t>
    </dgm:pt>
    <dgm:pt modelId="{EAA31D50-4015-4CD5-8FED-5D609DE6FCB1}" type="sibTrans" cxnId="{1499C827-49C1-4338-B73A-FFFDC914CA5B}">
      <dgm:prSet/>
      <dgm:spPr/>
      <dgm:t>
        <a:bodyPr/>
        <a:lstStyle/>
        <a:p>
          <a:pPr algn="ctr"/>
          <a:endParaRPr lang="en-US">
            <a:latin typeface="Univers LT Pro 55" panose="020B0603020202020204" pitchFamily="34" charset="0"/>
          </a:endParaRPr>
        </a:p>
      </dgm:t>
    </dgm:pt>
    <dgm:pt modelId="{1F10BC95-2F6E-4EB7-8457-7F8D655D2115}" type="pres">
      <dgm:prSet presAssocID="{5611B716-051F-40A0-B499-482513AA307D}" presName="linear" presStyleCnt="0">
        <dgm:presLayoutVars>
          <dgm:animLvl val="lvl"/>
          <dgm:resizeHandles val="exact"/>
        </dgm:presLayoutVars>
      </dgm:prSet>
      <dgm:spPr/>
    </dgm:pt>
    <dgm:pt modelId="{E5A269F3-8088-4942-A66D-21EB1F0425BE}" type="pres">
      <dgm:prSet presAssocID="{D5D271B5-E035-40FA-B5BD-319182106A62}" presName="parentText" presStyleLbl="node1" presStyleIdx="0" presStyleCnt="1" custLinFactNeighborX="-12640" custLinFactNeighborY="-19880">
        <dgm:presLayoutVars>
          <dgm:chMax val="0"/>
          <dgm:bulletEnabled val="1"/>
        </dgm:presLayoutVars>
      </dgm:prSet>
      <dgm:spPr/>
    </dgm:pt>
  </dgm:ptLst>
  <dgm:cxnLst>
    <dgm:cxn modelId="{1499C827-49C1-4338-B73A-FFFDC914CA5B}" srcId="{5611B716-051F-40A0-B499-482513AA307D}" destId="{D5D271B5-E035-40FA-B5BD-319182106A62}" srcOrd="0" destOrd="0" parTransId="{0049BCEE-7608-4C91-A81C-D61405D3919A}" sibTransId="{EAA31D50-4015-4CD5-8FED-5D609DE6FCB1}"/>
    <dgm:cxn modelId="{CCC92D61-FC47-4BA5-BAE8-30A98E1D85A0}" type="presOf" srcId="{5611B716-051F-40A0-B499-482513AA307D}" destId="{1F10BC95-2F6E-4EB7-8457-7F8D655D2115}" srcOrd="0" destOrd="0" presId="urn:microsoft.com/office/officeart/2005/8/layout/vList2"/>
    <dgm:cxn modelId="{4308E6E9-4926-4223-BD7B-15A86E8475BC}" type="presOf" srcId="{D5D271B5-E035-40FA-B5BD-319182106A62}" destId="{E5A269F3-8088-4942-A66D-21EB1F0425BE}" srcOrd="0" destOrd="0" presId="urn:microsoft.com/office/officeart/2005/8/layout/vList2"/>
    <dgm:cxn modelId="{9D0E9FAD-E26F-4261-8AAD-D8E01526EB2F}" type="presParOf" srcId="{1F10BC95-2F6E-4EB7-8457-7F8D655D2115}" destId="{E5A269F3-8088-4942-A66D-21EB1F0425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B73A8-7018-4F7E-86CE-20574669192C}">
      <dsp:nvSpPr>
        <dsp:cNvPr id="0" name=""/>
        <dsp:cNvSpPr/>
      </dsp:nvSpPr>
      <dsp:spPr>
        <a:xfrm>
          <a:off x="3010068" y="0"/>
          <a:ext cx="2255457" cy="225545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3340372" y="330304"/>
        <a:ext cx="1594849" cy="1594849"/>
      </dsp:txXfrm>
    </dsp:sp>
    <dsp:sp modelId="{8ABDCDB7-E413-4021-B80C-381D09AAD53A}">
      <dsp:nvSpPr>
        <dsp:cNvPr id="0" name=""/>
        <dsp:cNvSpPr/>
      </dsp:nvSpPr>
      <dsp:spPr>
        <a:xfrm rot="10323010">
          <a:off x="2210551" y="1126531"/>
          <a:ext cx="576232" cy="460198"/>
        </a:xfrm>
        <a:prstGeom prst="rightArrow">
          <a:avLst>
            <a:gd name="adj1" fmla="val 60000"/>
            <a:gd name="adj2" fmla="val 50000"/>
          </a:avLst>
        </a:prstGeom>
        <a:solidFill>
          <a:srgbClr val="F28181"/>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10800000">
        <a:off x="2347947" y="1209024"/>
        <a:ext cx="438173" cy="276118"/>
      </dsp:txXfrm>
    </dsp:sp>
    <dsp:sp modelId="{5FDF4207-12D5-4C95-BDFB-CC6A02EFEC1A}">
      <dsp:nvSpPr>
        <dsp:cNvPr id="0" name=""/>
        <dsp:cNvSpPr/>
      </dsp:nvSpPr>
      <dsp:spPr>
        <a:xfrm>
          <a:off x="549622" y="830353"/>
          <a:ext cx="1401235" cy="1401235"/>
        </a:xfrm>
        <a:prstGeom prst="ellipse">
          <a:avLst/>
        </a:prstGeom>
        <a:solidFill>
          <a:srgbClr val="9BD6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itchFamily="34" charset="0"/>
            </a:rPr>
            <a:t>HOPE Scholarship</a:t>
          </a:r>
        </a:p>
      </dsp:txBody>
      <dsp:txXfrm>
        <a:off x="754828" y="1035559"/>
        <a:ext cx="990823" cy="990823"/>
      </dsp:txXfrm>
    </dsp:sp>
    <dsp:sp modelId="{31089D86-7FAC-48A5-B66B-C9567BF222FB}">
      <dsp:nvSpPr>
        <dsp:cNvPr id="0" name=""/>
        <dsp:cNvSpPr/>
      </dsp:nvSpPr>
      <dsp:spPr>
        <a:xfrm rot="7941643">
          <a:off x="2576009" y="2216558"/>
          <a:ext cx="718196" cy="460198"/>
        </a:xfrm>
        <a:prstGeom prst="rightArrow">
          <a:avLst>
            <a:gd name="adj1" fmla="val 60000"/>
            <a:gd name="adj2" fmla="val 50000"/>
          </a:avLst>
        </a:prstGeom>
        <a:solidFill>
          <a:srgbClr val="F28181"/>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10800000">
        <a:off x="2691550" y="2257591"/>
        <a:ext cx="580137" cy="276118"/>
      </dsp:txXfrm>
    </dsp:sp>
    <dsp:sp modelId="{13407893-2E73-4111-BFE8-51124B46638C}">
      <dsp:nvSpPr>
        <dsp:cNvPr id="0" name=""/>
        <dsp:cNvSpPr/>
      </dsp:nvSpPr>
      <dsp:spPr>
        <a:xfrm>
          <a:off x="1292194" y="2779406"/>
          <a:ext cx="1401235" cy="1401235"/>
        </a:xfrm>
        <a:prstGeom prst="ellipse">
          <a:avLst/>
        </a:prstGeom>
        <a:solidFill>
          <a:srgbClr val="9BD6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itchFamily="34" charset="0"/>
            </a:rPr>
            <a:t>Zell Miller Scholarship</a:t>
          </a:r>
        </a:p>
      </dsp:txBody>
      <dsp:txXfrm>
        <a:off x="1497400" y="2984612"/>
        <a:ext cx="990823" cy="990823"/>
      </dsp:txXfrm>
    </dsp:sp>
    <dsp:sp modelId="{09C2E503-2775-4C75-B6B2-780807445E2F}">
      <dsp:nvSpPr>
        <dsp:cNvPr id="0" name=""/>
        <dsp:cNvSpPr/>
      </dsp:nvSpPr>
      <dsp:spPr>
        <a:xfrm rot="5318667">
          <a:off x="3900252" y="2434661"/>
          <a:ext cx="606046" cy="460198"/>
        </a:xfrm>
        <a:prstGeom prst="rightArrow">
          <a:avLst>
            <a:gd name="adj1" fmla="val 60000"/>
            <a:gd name="adj2" fmla="val 50000"/>
          </a:avLst>
        </a:prstGeom>
        <a:solidFill>
          <a:srgbClr val="F28181"/>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3967648" y="2457691"/>
        <a:ext cx="467987" cy="276118"/>
      </dsp:txXfrm>
    </dsp:sp>
    <dsp:sp modelId="{0F5DE877-EDD9-4220-BE4C-39529B928F28}">
      <dsp:nvSpPr>
        <dsp:cNvPr id="0" name=""/>
        <dsp:cNvSpPr/>
      </dsp:nvSpPr>
      <dsp:spPr>
        <a:xfrm>
          <a:off x="3449108" y="3242436"/>
          <a:ext cx="1401235" cy="1401235"/>
        </a:xfrm>
        <a:prstGeom prst="ellipse">
          <a:avLst/>
        </a:prstGeom>
        <a:solidFill>
          <a:srgbClr val="9BD6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itchFamily="34" charset="0"/>
            </a:rPr>
            <a:t>HOPE</a:t>
          </a:r>
        </a:p>
        <a:p>
          <a:pPr marL="0" lvl="0" indent="0" algn="ctr" defTabSz="622300">
            <a:lnSpc>
              <a:spcPct val="90000"/>
            </a:lnSpc>
            <a:spcBef>
              <a:spcPct val="0"/>
            </a:spcBef>
            <a:spcAft>
              <a:spcPct val="35000"/>
            </a:spcAft>
            <a:buNone/>
          </a:pPr>
          <a:r>
            <a:rPr lang="en-US" sz="1400" b="1" kern="1200" dirty="0">
              <a:solidFill>
                <a:schemeClr val="tx1"/>
              </a:solidFill>
              <a:latin typeface="Calibri" pitchFamily="34" charset="0"/>
            </a:rPr>
            <a:t>Grant</a:t>
          </a:r>
        </a:p>
      </dsp:txBody>
      <dsp:txXfrm>
        <a:off x="3654314" y="3447642"/>
        <a:ext cx="990823" cy="990823"/>
      </dsp:txXfrm>
    </dsp:sp>
    <dsp:sp modelId="{9F091449-3ECE-475D-94B9-F19A3D50309F}">
      <dsp:nvSpPr>
        <dsp:cNvPr id="0" name=""/>
        <dsp:cNvSpPr/>
      </dsp:nvSpPr>
      <dsp:spPr>
        <a:xfrm rot="476795">
          <a:off x="5525003" y="1137703"/>
          <a:ext cx="665277" cy="460198"/>
        </a:xfrm>
        <a:prstGeom prst="rightArrow">
          <a:avLst>
            <a:gd name="adj1" fmla="val 60000"/>
            <a:gd name="adj2" fmla="val 50000"/>
          </a:avLst>
        </a:prstGeom>
        <a:solidFill>
          <a:srgbClr val="F28181"/>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525666" y="1220200"/>
        <a:ext cx="527218" cy="276118"/>
      </dsp:txXfrm>
    </dsp:sp>
    <dsp:sp modelId="{2E769B61-B1EA-40DF-BA87-2DDD2FDFEF9B}">
      <dsp:nvSpPr>
        <dsp:cNvPr id="0" name=""/>
        <dsp:cNvSpPr/>
      </dsp:nvSpPr>
      <dsp:spPr>
        <a:xfrm>
          <a:off x="6491384" y="873973"/>
          <a:ext cx="1353523" cy="1353523"/>
        </a:xfrm>
        <a:prstGeom prst="ellipse">
          <a:avLst/>
        </a:prstGeom>
        <a:solidFill>
          <a:srgbClr val="9BD6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itchFamily="34" charset="0"/>
            </a:rPr>
            <a:t>HOPE Career Grant</a:t>
          </a:r>
        </a:p>
      </dsp:txBody>
      <dsp:txXfrm>
        <a:off x="6689603" y="1072192"/>
        <a:ext cx="957085" cy="957085"/>
      </dsp:txXfrm>
    </dsp:sp>
    <dsp:sp modelId="{FDBD83EB-B076-48C7-8A40-F586D8FDF15F}">
      <dsp:nvSpPr>
        <dsp:cNvPr id="0" name=""/>
        <dsp:cNvSpPr/>
      </dsp:nvSpPr>
      <dsp:spPr>
        <a:xfrm rot="2808678">
          <a:off x="4973205" y="2055787"/>
          <a:ext cx="503488" cy="460198"/>
        </a:xfrm>
        <a:prstGeom prst="rightArrow">
          <a:avLst>
            <a:gd name="adj1" fmla="val 60000"/>
            <a:gd name="adj2" fmla="val 50000"/>
          </a:avLst>
        </a:prstGeom>
        <a:solidFill>
          <a:srgbClr val="F28181"/>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4994990" y="2097497"/>
        <a:ext cx="365429" cy="276118"/>
      </dsp:txXfrm>
    </dsp:sp>
    <dsp:sp modelId="{C9D0B3C3-D4F3-4101-BF9C-47D0BACE1572}">
      <dsp:nvSpPr>
        <dsp:cNvPr id="0" name=""/>
        <dsp:cNvSpPr/>
      </dsp:nvSpPr>
      <dsp:spPr>
        <a:xfrm>
          <a:off x="5346202" y="2459259"/>
          <a:ext cx="1353523" cy="1353523"/>
        </a:xfrm>
        <a:prstGeom prst="ellipse">
          <a:avLst/>
        </a:prstGeom>
        <a:solidFill>
          <a:srgbClr val="9BD6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itchFamily="34" charset="0"/>
            </a:rPr>
            <a:t>Zell Miller Grant</a:t>
          </a:r>
        </a:p>
      </dsp:txBody>
      <dsp:txXfrm>
        <a:off x="5544421" y="2657478"/>
        <a:ext cx="957085" cy="957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269F3-8088-4942-A66D-21EB1F0425BE}">
      <dsp:nvSpPr>
        <dsp:cNvPr id="0" name=""/>
        <dsp:cNvSpPr/>
      </dsp:nvSpPr>
      <dsp:spPr>
        <a:xfrm>
          <a:off x="0" y="0"/>
          <a:ext cx="362060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Univers LT Pro 55" panose="020B0603020202020204" pitchFamily="34" charset="0"/>
            </a:rPr>
            <a:t>www.studentaid.gov website</a:t>
          </a:r>
        </a:p>
      </dsp:txBody>
      <dsp:txXfrm>
        <a:off x="25759" y="25759"/>
        <a:ext cx="3569085"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9751F-E323-4A11-85B5-50FD392557F4}" type="datetimeFigureOut">
              <a:rPr lang="en-US" smtClean="0"/>
              <a:t>10/23/2024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4B8A4-E3E4-4377-94B6-AE20352F5F91}" type="slidenum">
              <a:rPr lang="en-US" smtClean="0"/>
              <a:t>‹#›</a:t>
            </a:fld>
            <a:endParaRPr lang="en-US" dirty="0"/>
          </a:p>
        </p:txBody>
      </p:sp>
    </p:spTree>
    <p:extLst>
      <p:ext uri="{BB962C8B-B14F-4D97-AF65-F5344CB8AC3E}">
        <p14:creationId xmlns:p14="http://schemas.microsoft.com/office/powerpoint/2010/main" val="67638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afutures.org/hope-state-aid-programs/scholarships-grants/public-safety-memorial-gran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financial aid can be confusing for many, today, we will be spending time highlighting the process for a student to acquire funding for their post-secondary education.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1</a:t>
            </a:fld>
            <a:endParaRPr lang="en-US" dirty="0"/>
          </a:p>
        </p:txBody>
      </p:sp>
    </p:spTree>
    <p:extLst>
      <p:ext uri="{BB962C8B-B14F-4D97-AF65-F5344CB8AC3E}">
        <p14:creationId xmlns:p14="http://schemas.microsoft.com/office/powerpoint/2010/main" val="3697313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thousands of scholarships out there to help all types of students pay for college.  Look for local and national scholarships with </a:t>
            </a:r>
            <a:r>
              <a:rPr lang="en-US" dirty="0" err="1"/>
              <a:t>GAfutures.org’s</a:t>
            </a:r>
            <a:r>
              <a:rPr lang="en-US" dirty="0"/>
              <a:t> search tool to find additional sources of financial aid.  Some scholarships have some pretty unique eligibility requirements!  Are you a vegetarian?  An aspiring writer? An avid volunteer in your community?  Then there may be a scholarship for you.  Here are some tips to help.</a:t>
            </a:r>
          </a:p>
        </p:txBody>
      </p:sp>
      <p:sp>
        <p:nvSpPr>
          <p:cNvPr id="4" name="Slide Number Placeholder 3"/>
          <p:cNvSpPr>
            <a:spLocks noGrp="1"/>
          </p:cNvSpPr>
          <p:nvPr>
            <p:ph type="sldNum" sz="quarter" idx="5"/>
          </p:nvPr>
        </p:nvSpPr>
        <p:spPr/>
        <p:txBody>
          <a:bodyPr/>
          <a:lstStyle/>
          <a:p>
            <a:fld id="{7F745704-A207-41CF-BC45-184A368CA38A}" type="slidenum">
              <a:rPr lang="en-US" smtClean="0"/>
              <a:pPr/>
              <a:t>10</a:t>
            </a:fld>
            <a:endParaRPr lang="en-US"/>
          </a:p>
        </p:txBody>
      </p:sp>
    </p:spTree>
    <p:extLst>
      <p:ext uri="{BB962C8B-B14F-4D97-AF65-F5344CB8AC3E}">
        <p14:creationId xmlns:p14="http://schemas.microsoft.com/office/powerpoint/2010/main" val="192374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know how the aid is funded.</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11</a:t>
            </a:fld>
            <a:endParaRPr lang="en-US"/>
          </a:p>
        </p:txBody>
      </p:sp>
    </p:spTree>
    <p:extLst>
      <p:ext uri="{BB962C8B-B14F-4D97-AF65-F5344CB8AC3E}">
        <p14:creationId xmlns:p14="http://schemas.microsoft.com/office/powerpoint/2010/main" val="210613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certain eligibility requirements in order to receive federal aid. These requirements are for the student not the parents. </a:t>
            </a:r>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12</a:t>
            </a:fld>
            <a:endParaRPr lang="en-US"/>
          </a:p>
        </p:txBody>
      </p:sp>
    </p:spTree>
    <p:extLst>
      <p:ext uri="{BB962C8B-B14F-4D97-AF65-F5344CB8AC3E}">
        <p14:creationId xmlns:p14="http://schemas.microsoft.com/office/powerpoint/2010/main" val="2103707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federal government has financial aid programs that include grants and work-study awards that do not need to be repaid, as well as various loans that require repayment.  For more information, visit studentaid.gov</a:t>
            </a:r>
          </a:p>
          <a:p>
            <a:endParaRPr lang="en-US" dirty="0"/>
          </a:p>
        </p:txBody>
      </p:sp>
      <p:sp>
        <p:nvSpPr>
          <p:cNvPr id="4" name="Slide Number Placeholder 3"/>
          <p:cNvSpPr>
            <a:spLocks noGrp="1"/>
          </p:cNvSpPr>
          <p:nvPr>
            <p:ph type="sldNum" sz="quarter" idx="5"/>
          </p:nvPr>
        </p:nvSpPr>
        <p:spPr/>
        <p:txBody>
          <a:bodyPr/>
          <a:lstStyle/>
          <a:p>
            <a:fld id="{7F745704-A207-41CF-BC45-184A368CA38A}" type="slidenum">
              <a:rPr lang="en-US" smtClean="0"/>
              <a:pPr/>
              <a:t>13</a:t>
            </a:fld>
            <a:endParaRPr lang="en-US"/>
          </a:p>
        </p:txBody>
      </p:sp>
    </p:spTree>
    <p:extLst>
      <p:ext uri="{BB962C8B-B14F-4D97-AF65-F5344CB8AC3E}">
        <p14:creationId xmlns:p14="http://schemas.microsoft.com/office/powerpoint/2010/main" val="1323505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45704-A207-41CF-BC45-184A368CA38A}" type="slidenum">
              <a:rPr lang="en-US" smtClean="0"/>
              <a:pPr/>
              <a:t>14</a:t>
            </a:fld>
            <a:endParaRPr lang="en-US"/>
          </a:p>
        </p:txBody>
      </p:sp>
    </p:spTree>
    <p:extLst>
      <p:ext uri="{BB962C8B-B14F-4D97-AF65-F5344CB8AC3E}">
        <p14:creationId xmlns:p14="http://schemas.microsoft.com/office/powerpoint/2010/main" val="1583832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37D24B9-0C95-45F8-ABB6-9F05C43846F8}" type="slidenum">
              <a:rPr lang="en-US" smtClean="0">
                <a:latin typeface="Arial" pitchFamily="34" charset="0"/>
              </a:rPr>
              <a:pPr>
                <a:defRPr/>
              </a:pPr>
              <a:t>16</a:t>
            </a:fld>
            <a:endParaRPr lang="en-US">
              <a:latin typeface="Arial" pitchFamily="34" charset="0"/>
            </a:endParaRPr>
          </a:p>
        </p:txBody>
      </p:sp>
      <p:sp>
        <p:nvSpPr>
          <p:cNvPr id="38915" name="Rectangle 2"/>
          <p:cNvSpPr>
            <a:spLocks noGrp="1" noRot="1" noChangeAspect="1" noChangeArrowheads="1" noTextEdit="1"/>
          </p:cNvSpPr>
          <p:nvPr>
            <p:ph type="sldImg"/>
          </p:nvPr>
        </p:nvSpPr>
        <p:spPr>
          <a:xfrm>
            <a:off x="1182688" y="695325"/>
            <a:ext cx="46482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r>
              <a:rPr lang="en-US" dirty="0">
                <a:latin typeface="Arial" pitchFamily="34" charset="0"/>
              </a:rPr>
              <a:t> The</a:t>
            </a:r>
            <a:r>
              <a:rPr lang="en-US" baseline="0" dirty="0">
                <a:latin typeface="Arial" pitchFamily="34" charset="0"/>
              </a:rPr>
              <a:t> FAFSA also determines the amount of loans, subsidized and unsubsidized, you are eligible for.</a:t>
            </a:r>
          </a:p>
          <a:p>
            <a:pPr>
              <a:spcBef>
                <a:spcPct val="0"/>
              </a:spcBef>
              <a:buFont typeface="Arial" pitchFamily="34" charset="0"/>
              <a:buNone/>
            </a:pPr>
            <a:endParaRPr lang="en-US" baseline="0" dirty="0">
              <a:latin typeface="Arial" pitchFamily="34" charset="0"/>
            </a:endParaRPr>
          </a:p>
          <a:p>
            <a:pPr>
              <a:spcBef>
                <a:spcPct val="0"/>
              </a:spcBef>
              <a:buFont typeface="Arial" pitchFamily="34" charset="0"/>
              <a:buChar char="•"/>
            </a:pPr>
            <a:r>
              <a:rPr lang="en-US" baseline="0" dirty="0">
                <a:latin typeface="Arial" pitchFamily="34" charset="0"/>
              </a:rPr>
              <a:t> These loans, of course, will have to be repaid once you are no longer in school. Repayment begins six months after graduation or if the student is no longer enrolled at least half time.</a:t>
            </a:r>
          </a:p>
          <a:p>
            <a:pPr>
              <a:spcBef>
                <a:spcPct val="0"/>
              </a:spcBef>
              <a:buFont typeface="Arial" pitchFamily="34" charset="0"/>
              <a:buChar char="•"/>
            </a:pPr>
            <a:endParaRPr lang="en-US" baseline="0" dirty="0">
              <a:latin typeface="Arial" pitchFamily="34" charset="0"/>
            </a:endParaRPr>
          </a:p>
          <a:p>
            <a:pPr>
              <a:buFont typeface="Arial" pitchFamily="34" charset="0"/>
              <a:buChar char="•"/>
            </a:pPr>
            <a:r>
              <a:rPr lang="en-US" dirty="0">
                <a:latin typeface="Arial" pitchFamily="34" charset="0"/>
              </a:rPr>
              <a:t> Federal PLUS Loans are unsubsidized loans made to parents of undergraduate students. If your parents cannot obtain a PLUS loan, you may be eligible to borrow additional Unsubsidized Stafford loan funds. The interest rates may vary based on when the loan is borrowed.</a:t>
            </a:r>
          </a:p>
          <a:p>
            <a:pPr>
              <a:buFont typeface="Arial" pitchFamily="34" charset="0"/>
              <a:buNone/>
            </a:pPr>
            <a:r>
              <a:rPr lang="en-US" dirty="0">
                <a:latin typeface="Arial" pitchFamily="34" charset="0"/>
              </a:rPr>
              <a:t> </a:t>
            </a:r>
          </a:p>
          <a:p>
            <a:pPr>
              <a:buFont typeface="Arial" pitchFamily="34" charset="0"/>
              <a:buChar char="•"/>
            </a:pPr>
            <a:r>
              <a:rPr lang="en-US" dirty="0">
                <a:latin typeface="Arial" pitchFamily="34" charset="0"/>
              </a:rPr>
              <a:t> With the Grad PLUS Loan, graduate and professional students are also eligible to borrow under the PLUS Loan program to help pay for their education.</a:t>
            </a:r>
          </a:p>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3767508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37D24B9-0C95-45F8-ABB6-9F05C43846F8}" type="slidenum">
              <a:rPr lang="en-US" smtClean="0">
                <a:latin typeface="Arial" pitchFamily="34" charset="0"/>
              </a:rPr>
              <a:pPr>
                <a:defRPr/>
              </a:pPr>
              <a:t>17</a:t>
            </a:fld>
            <a:endParaRPr lang="en-US">
              <a:latin typeface="Arial" pitchFamily="34" charset="0"/>
            </a:endParaRPr>
          </a:p>
        </p:txBody>
      </p:sp>
      <p:sp>
        <p:nvSpPr>
          <p:cNvPr id="38915" name="Rectangle 2"/>
          <p:cNvSpPr>
            <a:spLocks noGrp="1" noRot="1" noChangeAspect="1" noChangeArrowheads="1" noTextEdit="1"/>
          </p:cNvSpPr>
          <p:nvPr>
            <p:ph type="sldImg"/>
          </p:nvPr>
        </p:nvSpPr>
        <p:spPr>
          <a:xfrm>
            <a:off x="1182688" y="695325"/>
            <a:ext cx="46482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2175649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37D24B9-0C95-45F8-ABB6-9F05C43846F8}" type="slidenum">
              <a:rPr lang="en-US" smtClean="0">
                <a:latin typeface="Arial" pitchFamily="34" charset="0"/>
              </a:rPr>
              <a:pPr>
                <a:defRPr/>
              </a:pPr>
              <a:t>18</a:t>
            </a:fld>
            <a:endParaRPr lang="en-US">
              <a:latin typeface="Arial" pitchFamily="34" charset="0"/>
            </a:endParaRPr>
          </a:p>
        </p:txBody>
      </p:sp>
      <p:sp>
        <p:nvSpPr>
          <p:cNvPr id="38915" name="Rectangle 2"/>
          <p:cNvSpPr>
            <a:spLocks noGrp="1" noRot="1" noChangeAspect="1" noChangeArrowheads="1" noTextEdit="1"/>
          </p:cNvSpPr>
          <p:nvPr>
            <p:ph type="sldImg"/>
          </p:nvPr>
        </p:nvSpPr>
        <p:spPr>
          <a:xfrm>
            <a:off x="1182688" y="695325"/>
            <a:ext cx="46482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977102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37D24B9-0C95-45F8-ABB6-9F05C43846F8}" type="slidenum">
              <a:rPr lang="en-US" smtClean="0">
                <a:latin typeface="Arial" pitchFamily="34" charset="0"/>
              </a:rPr>
              <a:pPr>
                <a:defRPr/>
              </a:pPr>
              <a:t>19</a:t>
            </a:fld>
            <a:endParaRPr lang="en-US">
              <a:latin typeface="Arial" pitchFamily="34" charset="0"/>
            </a:endParaRPr>
          </a:p>
        </p:txBody>
      </p:sp>
      <p:sp>
        <p:nvSpPr>
          <p:cNvPr id="38915" name="Rectangle 2"/>
          <p:cNvSpPr>
            <a:spLocks noGrp="1" noRot="1" noChangeAspect="1" noChangeArrowheads="1" noTextEdit="1"/>
          </p:cNvSpPr>
          <p:nvPr>
            <p:ph type="sldImg"/>
          </p:nvPr>
        </p:nvSpPr>
        <p:spPr>
          <a:xfrm>
            <a:off x="1182688" y="695325"/>
            <a:ext cx="4648200" cy="3486150"/>
          </a:xfrm>
          <a:ln/>
        </p:spPr>
      </p:sp>
      <p:sp>
        <p:nvSpPr>
          <p:cNvPr id="38916"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endParaRPr lang="en-US" dirty="0">
              <a:latin typeface="Arial" pitchFamily="34" charset="0"/>
            </a:endParaRPr>
          </a:p>
        </p:txBody>
      </p:sp>
    </p:spTree>
    <p:extLst>
      <p:ext uri="{BB962C8B-B14F-4D97-AF65-F5344CB8AC3E}">
        <p14:creationId xmlns:p14="http://schemas.microsoft.com/office/powerpoint/2010/main" val="2379770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 typeface="Arial" pitchFamily="34" charset="0"/>
              <a:buChar char="•"/>
            </a:pPr>
            <a:r>
              <a:rPr lang="en-US" dirty="0">
                <a:latin typeface="Arial" pitchFamily="34" charset="0"/>
              </a:rPr>
              <a:t> Depending on what type of loan you and/or your parents qualify for, there</a:t>
            </a:r>
            <a:r>
              <a:rPr lang="en-US" baseline="0" dirty="0">
                <a:latin typeface="Arial" pitchFamily="34" charset="0"/>
              </a:rPr>
              <a:t> are some limits to the amount of funds you can receive.</a:t>
            </a:r>
          </a:p>
          <a:p>
            <a:pPr>
              <a:spcBef>
                <a:spcPct val="0"/>
              </a:spcBef>
              <a:buFont typeface="Arial" pitchFamily="34" charset="0"/>
              <a:buChar char="•"/>
            </a:pPr>
            <a:endParaRPr lang="en-US" baseline="0" dirty="0">
              <a:latin typeface="Arial" pitchFamily="34" charset="0"/>
            </a:endParaRPr>
          </a:p>
          <a:p>
            <a:pPr>
              <a:spcBef>
                <a:spcPct val="0"/>
              </a:spcBef>
              <a:buFont typeface="Arial" pitchFamily="34" charset="0"/>
              <a:buChar char="•"/>
            </a:pPr>
            <a:r>
              <a:rPr lang="en-US" dirty="0"/>
              <a:t> </a:t>
            </a:r>
            <a:r>
              <a:rPr lang="en-US" dirty="0">
                <a:latin typeface="Arial" pitchFamily="34" charset="0"/>
                <a:cs typeface="Arial" pitchFamily="34" charset="0"/>
              </a:rPr>
              <a:t>First-year undergraduates are eligible for loans up to $5,500. </a:t>
            </a:r>
          </a:p>
          <a:p>
            <a:pPr>
              <a:spcBef>
                <a:spcPct val="0"/>
              </a:spcBef>
              <a:buFont typeface="Arial" pitchFamily="34" charset="0"/>
              <a:buNone/>
            </a:pPr>
            <a:endParaRPr lang="en-US" dirty="0"/>
          </a:p>
          <a:p>
            <a:pPr>
              <a:spcBef>
                <a:spcPct val="0"/>
              </a:spcBef>
              <a:buFont typeface="Arial" pitchFamily="34" charset="0"/>
              <a:buChar char="•"/>
            </a:pPr>
            <a:r>
              <a:rPr lang="en-US" dirty="0"/>
              <a:t> Amounts increase for subsequent years of study, with higher amounts for graduate students. The interest rates may vary based on when the loan is borrowed.</a:t>
            </a: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7F745704-A207-41CF-BC45-184A368CA38A}" type="slidenum">
              <a:rPr lang="en-US" smtClean="0"/>
              <a:pPr/>
              <a:t>20</a:t>
            </a:fld>
            <a:endParaRPr lang="en-US"/>
          </a:p>
        </p:txBody>
      </p:sp>
    </p:spTree>
    <p:extLst>
      <p:ext uri="{BB962C8B-B14F-4D97-AF65-F5344CB8AC3E}">
        <p14:creationId xmlns:p14="http://schemas.microsoft.com/office/powerpoint/2010/main" val="374339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start, I will define financial aid, explain each type of funding, and the different sources that provide the funding.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By the end of this presentation, you will understand how to apply for aid, and compare a student’s financial aid package.</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2</a:t>
            </a:fld>
            <a:endParaRPr lang="en-US" dirty="0"/>
          </a:p>
        </p:txBody>
      </p:sp>
    </p:spTree>
    <p:extLst>
      <p:ext uri="{BB962C8B-B14F-4D97-AF65-F5344CB8AC3E}">
        <p14:creationId xmlns:p14="http://schemas.microsoft.com/office/powerpoint/2010/main" val="3192310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financial aid opportunities offered by the state of Georgia.</a:t>
            </a:r>
          </a:p>
        </p:txBody>
      </p:sp>
      <p:sp>
        <p:nvSpPr>
          <p:cNvPr id="4" name="Slide Number Placeholder 3"/>
          <p:cNvSpPr>
            <a:spLocks noGrp="1"/>
          </p:cNvSpPr>
          <p:nvPr>
            <p:ph type="sldNum" sz="quarter" idx="5"/>
          </p:nvPr>
        </p:nvSpPr>
        <p:spPr/>
        <p:txBody>
          <a:bodyPr/>
          <a:lstStyle/>
          <a:p>
            <a:fld id="{EAE4B8A4-E3E4-4377-94B6-AE20352F5F91}" type="slidenum">
              <a:rPr lang="en-US" smtClean="0"/>
              <a:t>21</a:t>
            </a:fld>
            <a:endParaRPr lang="en-US"/>
          </a:p>
        </p:txBody>
      </p:sp>
    </p:spTree>
    <p:extLst>
      <p:ext uri="{BB962C8B-B14F-4D97-AF65-F5344CB8AC3E}">
        <p14:creationId xmlns:p14="http://schemas.microsoft.com/office/powerpoint/2010/main" val="240262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Arial" charset="0"/>
                <a:ea typeface="+mn-ea"/>
                <a:cs typeface="+mn-cs"/>
              </a:rPr>
              <a:t>Think of the HOPE Program as a family and the Georgia Lottery as the parent. The HOPE Program provides money to assist students with their educational costs. </a:t>
            </a:r>
          </a:p>
          <a:p>
            <a:pPr>
              <a:buFont typeface="Arial" pitchFamily="34" charset="0"/>
              <a:buNone/>
            </a:pPr>
            <a:endParaRPr lang="en-US" baseline="0" dirty="0"/>
          </a:p>
          <a:p>
            <a:pPr>
              <a:buFont typeface="Arial" pitchFamily="34" charset="0"/>
              <a:buNone/>
            </a:pPr>
            <a:r>
              <a:rPr lang="en-US" baseline="0" dirty="0"/>
              <a:t>click</a:t>
            </a:r>
          </a:p>
          <a:p>
            <a:pPr>
              <a:buFont typeface="Arial" pitchFamily="34" charset="0"/>
              <a:buNone/>
            </a:pPr>
            <a:endParaRPr lang="en-US" baseline="0" dirty="0"/>
          </a:p>
          <a:p>
            <a:pPr>
              <a:buFont typeface="Arial" pitchFamily="34" charset="0"/>
              <a:buNone/>
            </a:pP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22</a:t>
            </a:fld>
            <a:endParaRPr lang="en-US" dirty="0"/>
          </a:p>
        </p:txBody>
      </p:sp>
    </p:spTree>
    <p:extLst>
      <p:ext uri="{BB962C8B-B14F-4D97-AF65-F5344CB8AC3E}">
        <p14:creationId xmlns:p14="http://schemas.microsoft.com/office/powerpoint/2010/main" val="1696760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These are the general eligibility requirements for the HOPE Program.  </a:t>
            </a:r>
          </a:p>
          <a:p>
            <a:r>
              <a:rPr lang="en-US" sz="1200" i="1"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r>
              <a:rPr lang="en-US" sz="1200" i="1" kern="1200" dirty="0">
                <a:solidFill>
                  <a:schemeClr val="tx1"/>
                </a:solidFill>
                <a:effectLst/>
                <a:latin typeface="Arial" charset="0"/>
                <a:ea typeface="+mn-ea"/>
                <a:cs typeface="+mn-cs"/>
              </a:rPr>
              <a:t>Click </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23</a:t>
            </a:fld>
            <a:endParaRPr lang="en-US" dirty="0"/>
          </a:p>
        </p:txBody>
      </p:sp>
    </p:spTree>
    <p:extLst>
      <p:ext uri="{BB962C8B-B14F-4D97-AF65-F5344CB8AC3E}">
        <p14:creationId xmlns:p14="http://schemas.microsoft.com/office/powerpoint/2010/main" val="2870261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 awarded HOPE, a student </a:t>
            </a:r>
            <a:r>
              <a:rPr lang="en-US" sz="1200" b="1" kern="1200" dirty="0">
                <a:solidFill>
                  <a:schemeClr val="tx1"/>
                </a:solidFill>
                <a:effectLst/>
                <a:latin typeface="Arial" charset="0"/>
                <a:ea typeface="+mn-ea"/>
                <a:cs typeface="+mn-cs"/>
              </a:rPr>
              <a:t>must</a:t>
            </a:r>
            <a:r>
              <a:rPr lang="en-US" sz="1200" kern="1200" dirty="0">
                <a:solidFill>
                  <a:schemeClr val="tx1"/>
                </a:solidFill>
                <a:effectLst/>
                <a:latin typeface="Arial" charset="0"/>
                <a:ea typeface="+mn-ea"/>
                <a:cs typeface="+mn-cs"/>
              </a:rPr>
              <a:t> attend one of the eligible institutions within the state of Georgia. </a:t>
            </a:r>
          </a:p>
          <a:p>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This includes public, private, and technical colleges and universities. Students can only be awarded HOPE at one institution at a time.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For this complete list of eligible institutions, always feel free to visit our website </a:t>
            </a:r>
            <a:r>
              <a:rPr lang="en-US" sz="1200" kern="1200" dirty="0" err="1">
                <a:solidFill>
                  <a:schemeClr val="tx1"/>
                </a:solidFill>
                <a:effectLst/>
                <a:latin typeface="Arial" charset="0"/>
                <a:ea typeface="+mn-ea"/>
                <a:cs typeface="+mn-cs"/>
              </a:rPr>
              <a:t>GAfutures</a:t>
            </a:r>
            <a:r>
              <a:rPr lang="en-US" sz="1200" kern="1200" dirty="0">
                <a:solidFill>
                  <a:schemeClr val="tx1"/>
                </a:solidFill>
                <a:effectLst/>
                <a:latin typeface="Arial" charset="0"/>
                <a:ea typeface="+mn-ea"/>
                <a:cs typeface="+mn-cs"/>
              </a:rPr>
              <a:t> to select the tab for HOPE and State Aid Programs. </a:t>
            </a:r>
            <a:endParaRPr lang="en-US" dirty="0"/>
          </a:p>
          <a:p>
            <a:r>
              <a:rPr lang="en-US" dirty="0"/>
              <a:t>Click</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24</a:t>
            </a:fld>
            <a:endParaRPr lang="en-US" dirty="0"/>
          </a:p>
        </p:txBody>
      </p:sp>
    </p:spTree>
    <p:extLst>
      <p:ext uri="{BB962C8B-B14F-4D97-AF65-F5344CB8AC3E}">
        <p14:creationId xmlns:p14="http://schemas.microsoft.com/office/powerpoint/2010/main" val="15699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Next,</a:t>
            </a:r>
            <a:r>
              <a:rPr lang="en-US" sz="1200" kern="1200" baseline="0" dirty="0">
                <a:solidFill>
                  <a:schemeClr val="tx1"/>
                </a:solidFill>
                <a:effectLst/>
                <a:latin typeface="Arial" charset="0"/>
                <a:ea typeface="+mn-ea"/>
                <a:cs typeface="+mn-cs"/>
              </a:rPr>
              <a:t> lets talk about the eligibility requirements for the HOPE Scholarship.</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Click</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25</a:t>
            </a:fld>
            <a:endParaRPr lang="en-US" dirty="0"/>
          </a:p>
        </p:txBody>
      </p:sp>
    </p:spTree>
    <p:extLst>
      <p:ext uri="{BB962C8B-B14F-4D97-AF65-F5344CB8AC3E}">
        <p14:creationId xmlns:p14="http://schemas.microsoft.com/office/powerpoint/2010/main" val="398240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First, the HOPE Scholarship is awarded to students pursuing an associates or bachelors degree.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Students must graduate with a 3.0 high school HOPE GPA from a</a:t>
            </a:r>
            <a:r>
              <a:rPr lang="en-US" sz="1200" kern="1200" baseline="0" dirty="0">
                <a:solidFill>
                  <a:schemeClr val="tx1"/>
                </a:solidFill>
                <a:effectLst/>
                <a:latin typeface="Arial" charset="0"/>
                <a:ea typeface="+mn-ea"/>
                <a:cs typeface="+mn-cs"/>
              </a:rPr>
              <a:t> Georgia high school</a:t>
            </a:r>
            <a:r>
              <a:rPr lang="en-US" sz="1200" kern="1200" dirty="0">
                <a:solidFill>
                  <a:schemeClr val="tx1"/>
                </a:solidFill>
                <a:effectLst/>
                <a:latin typeface="Arial" charset="0"/>
                <a:ea typeface="+mn-ea"/>
                <a:cs typeface="+mn-cs"/>
              </a:rPr>
              <a:t>, and 4 academically rigorous course credits.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a:t>
            </a:r>
            <a:r>
              <a:rPr lang="en-US" sz="1200" kern="1200" baseline="0" dirty="0">
                <a:solidFill>
                  <a:schemeClr val="tx1"/>
                </a:solidFill>
                <a:effectLst/>
                <a:latin typeface="Arial" charset="0"/>
                <a:ea typeface="+mn-ea"/>
                <a:cs typeface="+mn-cs"/>
              </a:rPr>
              <a:t> home school students, the requirements differ. For more information, contact us.</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Click</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26</a:t>
            </a:fld>
            <a:endParaRPr lang="en-US" dirty="0"/>
          </a:p>
        </p:txBody>
      </p:sp>
    </p:spTree>
    <p:extLst>
      <p:ext uri="{BB962C8B-B14F-4D97-AF65-F5344CB8AC3E}">
        <p14:creationId xmlns:p14="http://schemas.microsoft.com/office/powerpoint/2010/main" val="1750311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Rigor credits can be earned by taking AP, IB, or Dual Enrollment core courses.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Rigor credits can also be earned from advanced courses. For example, Anatomy and Physiology, Chemistry, Biology 2, Pre-Calculus, Algebra 2, and a second or third year of a foreign language, are all considered rigor courses.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If unsure about a course and whether it is considered academically rigorous, visit GAfutures.org to select the tab for HOPE and State Aid Program.</a:t>
            </a:r>
          </a:p>
          <a:p>
            <a:r>
              <a:rPr lang="en-US" sz="1200" kern="1200" dirty="0">
                <a:solidFill>
                  <a:schemeClr val="tx1"/>
                </a:solidFill>
                <a:effectLst/>
                <a:latin typeface="Arial" charset="0"/>
                <a:ea typeface="+mn-ea"/>
                <a:cs typeface="+mn-cs"/>
              </a:rPr>
              <a:t> </a:t>
            </a:r>
          </a:p>
          <a:p>
            <a:pPr>
              <a:buFontTx/>
              <a:buNone/>
            </a:pPr>
            <a:r>
              <a:rPr lang="en-US" dirty="0"/>
              <a:t>Click</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27</a:t>
            </a:fld>
            <a:endParaRPr lang="en-US" dirty="0"/>
          </a:p>
        </p:txBody>
      </p:sp>
    </p:spTree>
    <p:extLst>
      <p:ext uri="{BB962C8B-B14F-4D97-AF65-F5344CB8AC3E}">
        <p14:creationId xmlns:p14="http://schemas.microsoft.com/office/powerpoint/2010/main" val="2107286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high school HOPE GPA, found on </a:t>
            </a:r>
            <a:r>
              <a:rPr lang="en-US" sz="1200" kern="1200" dirty="0" err="1">
                <a:solidFill>
                  <a:schemeClr val="tx1"/>
                </a:solidFill>
                <a:effectLst/>
                <a:latin typeface="Arial" charset="0"/>
                <a:ea typeface="+mn-ea"/>
                <a:cs typeface="+mn-cs"/>
              </a:rPr>
              <a:t>GAfutures</a:t>
            </a:r>
            <a:r>
              <a:rPr lang="en-US" sz="1200" kern="1200" dirty="0">
                <a:solidFill>
                  <a:schemeClr val="tx1"/>
                </a:solidFill>
                <a:effectLst/>
                <a:latin typeface="Arial" charset="0"/>
                <a:ea typeface="+mn-ea"/>
                <a:cs typeface="+mn-cs"/>
              </a:rPr>
              <a:t>, may differ from the GPA from your high school. The high school HOPE GPA is </a:t>
            </a:r>
            <a:r>
              <a:rPr lang="en-US" sz="1200" b="1" kern="1200" dirty="0">
                <a:solidFill>
                  <a:schemeClr val="tx1"/>
                </a:solidFill>
                <a:effectLst/>
                <a:latin typeface="Arial" charset="0"/>
                <a:ea typeface="+mn-ea"/>
                <a:cs typeface="+mn-cs"/>
              </a:rPr>
              <a:t>ONLY</a:t>
            </a:r>
            <a:r>
              <a:rPr lang="en-US" sz="1200" kern="1200" dirty="0">
                <a:solidFill>
                  <a:schemeClr val="tx1"/>
                </a:solidFill>
                <a:effectLst/>
                <a:latin typeface="Arial" charset="0"/>
                <a:ea typeface="+mn-ea"/>
                <a:cs typeface="+mn-cs"/>
              </a:rPr>
              <a:t> calculated by GSFC and is based on core courses </a:t>
            </a:r>
            <a:r>
              <a:rPr lang="en-US" sz="1200" b="1" kern="1200" dirty="0">
                <a:solidFill>
                  <a:srgbClr val="FFFF00"/>
                </a:solidFill>
                <a:effectLst/>
                <a:highlight>
                  <a:srgbClr val="FFFF00"/>
                </a:highlight>
                <a:latin typeface="Arial" charset="0"/>
                <a:ea typeface="+mn-ea"/>
                <a:cs typeface="+mn-cs"/>
              </a:rPr>
              <a:t>while the student is in high school</a:t>
            </a:r>
            <a:r>
              <a:rPr lang="en-US" sz="1200" kern="1200" dirty="0">
                <a:solidFill>
                  <a:srgbClr val="FFFF00"/>
                </a:solidFill>
                <a:effectLst/>
                <a:highlight>
                  <a:srgbClr val="FFFF00"/>
                </a:highlight>
                <a:latin typeface="Arial" charset="0"/>
                <a:ea typeface="+mn-ea"/>
                <a:cs typeface="+mn-cs"/>
              </a:rPr>
              <a:t>.</a:t>
            </a:r>
          </a:p>
          <a:p>
            <a:r>
              <a:rPr lang="en-US" sz="1200" kern="1200" dirty="0">
                <a:solidFill>
                  <a:srgbClr val="FF0000"/>
                </a:solidFill>
                <a:effectLst/>
                <a:latin typeface="Arial" charset="0"/>
                <a:ea typeface="+mn-ea"/>
                <a:cs typeface="+mn-cs"/>
              </a:rPr>
              <a:t> </a:t>
            </a:r>
          </a:p>
          <a:p>
            <a:r>
              <a:rPr lang="en-US" sz="1200" kern="1200" dirty="0">
                <a:solidFill>
                  <a:schemeClr val="tx1"/>
                </a:solidFill>
                <a:effectLst/>
                <a:latin typeface="Arial" charset="0"/>
                <a:ea typeface="+mn-ea"/>
                <a:cs typeface="+mn-cs"/>
              </a:rPr>
              <a:t>High school HOPE GPAs are calculated every academic year, when transcripts are uploaded by high schools.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Students must also graduate with 4 rigor course credits.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 Click</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28</a:t>
            </a:fld>
            <a:endParaRPr lang="en-US" dirty="0"/>
          </a:p>
        </p:txBody>
      </p:sp>
    </p:spTree>
    <p:extLst>
      <p:ext uri="{BB962C8B-B14F-4D97-AF65-F5344CB8AC3E}">
        <p14:creationId xmlns:p14="http://schemas.microsoft.com/office/powerpoint/2010/main" val="4117820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29</a:t>
            </a:fld>
            <a:endParaRPr lang="en-US" dirty="0"/>
          </a:p>
        </p:txBody>
      </p:sp>
    </p:spTree>
    <p:extLst>
      <p:ext uri="{BB962C8B-B14F-4D97-AF65-F5344CB8AC3E}">
        <p14:creationId xmlns:p14="http://schemas.microsoft.com/office/powerpoint/2010/main" val="2277228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To maintain the HOPE Scholarship while in college, a student must maintain at least a 3.0 college HOPE GPA at all</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checkpoints including every spring</a:t>
            </a:r>
            <a:r>
              <a:rPr lang="en-US" sz="1200" kern="1200" baseline="0" dirty="0">
                <a:solidFill>
                  <a:schemeClr val="tx1"/>
                </a:solidFill>
                <a:effectLst/>
                <a:latin typeface="Arial" charset="0"/>
                <a:ea typeface="+mn-ea"/>
                <a:cs typeface="+mn-cs"/>
              </a:rPr>
              <a:t> term of enrollment</a:t>
            </a:r>
            <a:r>
              <a:rPr lang="en-US" sz="1200" kern="1200" dirty="0">
                <a:solidFill>
                  <a:schemeClr val="tx1"/>
                </a:solidFill>
                <a:effectLst/>
                <a:latin typeface="Arial" charset="0"/>
                <a:ea typeface="+mn-ea"/>
                <a:cs typeface="+mn-cs"/>
              </a:rPr>
              <a:t>.</a:t>
            </a:r>
          </a:p>
          <a:p>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a:p>
            <a:r>
              <a:rPr lang="en-US" sz="1200" i="1" kern="1200" dirty="0">
                <a:solidFill>
                  <a:schemeClr val="tx1"/>
                </a:solidFill>
                <a:effectLst/>
                <a:latin typeface="Arial" charset="0"/>
                <a:ea typeface="+mn-ea"/>
                <a:cs typeface="+mn-cs"/>
              </a:rPr>
              <a:t>Click</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30</a:t>
            </a:fld>
            <a:endParaRPr lang="en-US" dirty="0"/>
          </a:p>
        </p:txBody>
      </p:sp>
    </p:spTree>
    <p:extLst>
      <p:ext uri="{BB962C8B-B14F-4D97-AF65-F5344CB8AC3E}">
        <p14:creationId xmlns:p14="http://schemas.microsoft.com/office/powerpoint/2010/main" val="11953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begin by discussing financial aid.</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3</a:t>
            </a:fld>
            <a:endParaRPr lang="en-US" dirty="0"/>
          </a:p>
        </p:txBody>
      </p:sp>
    </p:spTree>
    <p:extLst>
      <p:ext uri="{BB962C8B-B14F-4D97-AF65-F5344CB8AC3E}">
        <p14:creationId xmlns:p14="http://schemas.microsoft.com/office/powerpoint/2010/main" val="676359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Students are able to track their college HOPE GPA on </a:t>
            </a:r>
            <a:r>
              <a:rPr lang="en-US" sz="1200" kern="1200" dirty="0" err="1">
                <a:solidFill>
                  <a:schemeClr val="tx1"/>
                </a:solidFill>
                <a:effectLst/>
                <a:latin typeface="Arial" charset="0"/>
                <a:ea typeface="+mn-ea"/>
                <a:cs typeface="+mn-cs"/>
              </a:rPr>
              <a:t>GAfutures</a:t>
            </a:r>
            <a:r>
              <a:rPr lang="en-US" sz="1200" kern="1200" dirty="0">
                <a:solidFill>
                  <a:schemeClr val="tx1"/>
                </a:solidFill>
                <a:effectLst/>
                <a:latin typeface="Arial" charset="0"/>
                <a:ea typeface="+mn-ea"/>
                <a:cs typeface="+mn-cs"/>
              </a:rPr>
              <a:t> by logging in, clicking on “My </a:t>
            </a:r>
            <a:r>
              <a:rPr lang="en-US" sz="1200" kern="1200" dirty="0" err="1">
                <a:solidFill>
                  <a:schemeClr val="tx1"/>
                </a:solidFill>
                <a:effectLst/>
                <a:latin typeface="Arial" charset="0"/>
                <a:ea typeface="+mn-ea"/>
                <a:cs typeface="+mn-cs"/>
              </a:rPr>
              <a:t>GAfutures</a:t>
            </a:r>
            <a:r>
              <a:rPr lang="en-US" sz="1200" kern="1200" dirty="0">
                <a:solidFill>
                  <a:schemeClr val="tx1"/>
                </a:solidFill>
                <a:effectLst/>
                <a:latin typeface="Arial" charset="0"/>
                <a:ea typeface="+mn-ea"/>
                <a:cs typeface="+mn-cs"/>
              </a:rPr>
              <a:t>” and then on their “College Profile”.</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 Click</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31</a:t>
            </a:fld>
            <a:endParaRPr lang="en-US" dirty="0"/>
          </a:p>
        </p:txBody>
      </p:sp>
    </p:spTree>
    <p:extLst>
      <p:ext uri="{BB962C8B-B14F-4D97-AF65-F5344CB8AC3E}">
        <p14:creationId xmlns:p14="http://schemas.microsoft.com/office/powerpoint/2010/main" val="3951520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college HOPE GPA may differ from the GPA from the institution. The college HOPE GPA is </a:t>
            </a:r>
            <a:r>
              <a:rPr lang="en-US" sz="1200" b="1" kern="1200" dirty="0">
                <a:solidFill>
                  <a:schemeClr val="tx1"/>
                </a:solidFill>
                <a:effectLst/>
                <a:latin typeface="Arial" charset="0"/>
                <a:ea typeface="+mn-ea"/>
                <a:cs typeface="+mn-cs"/>
              </a:rPr>
              <a:t>ONLY</a:t>
            </a:r>
            <a:r>
              <a:rPr lang="en-US" sz="1200" kern="1200" dirty="0">
                <a:solidFill>
                  <a:schemeClr val="tx1"/>
                </a:solidFill>
                <a:effectLst/>
                <a:latin typeface="Arial" charset="0"/>
                <a:ea typeface="+mn-ea"/>
                <a:cs typeface="+mn-cs"/>
              </a:rPr>
              <a:t> calculated by GSFC.</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The college HOPE GPA is calculated every term, STEM courses are weighted .5, and high school Dual Enrollment courses are not included.</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 Click</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32</a:t>
            </a:fld>
            <a:endParaRPr lang="en-US" dirty="0"/>
          </a:p>
        </p:txBody>
      </p:sp>
    </p:spTree>
    <p:extLst>
      <p:ext uri="{BB962C8B-B14F-4D97-AF65-F5344CB8AC3E}">
        <p14:creationId xmlns:p14="http://schemas.microsoft.com/office/powerpoint/2010/main" val="1685870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Next, let’s talk the Zell Miller Scholarship.</a:t>
            </a:r>
          </a:p>
          <a:p>
            <a:endParaRPr lang="en-US" dirty="0"/>
          </a:p>
          <a:p>
            <a:r>
              <a:rPr lang="en-US" dirty="0"/>
              <a:t>Click</a:t>
            </a: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33</a:t>
            </a:fld>
            <a:endParaRPr lang="en-US" dirty="0"/>
          </a:p>
        </p:txBody>
      </p:sp>
    </p:spTree>
    <p:extLst>
      <p:ext uri="{BB962C8B-B14F-4D97-AF65-F5344CB8AC3E}">
        <p14:creationId xmlns:p14="http://schemas.microsoft.com/office/powerpoint/2010/main" val="3923634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To receive the Zell Miller Scholarship, a student must meet the general eligibility requirements of the HOPE Program, as well as the following:</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If the student is designated as the valedictorian or salutatorian, they are eligible to receive the Zell Miller Scholarship.</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All other students, must graduate with:</a:t>
            </a:r>
          </a:p>
          <a:p>
            <a:pPr lvl="0"/>
            <a:r>
              <a:rPr lang="en-US" sz="1200" kern="1200" dirty="0">
                <a:solidFill>
                  <a:schemeClr val="tx1"/>
                </a:solidFill>
                <a:effectLst/>
                <a:latin typeface="Arial" charset="0"/>
                <a:ea typeface="+mn-ea"/>
                <a:cs typeface="+mn-cs"/>
              </a:rPr>
              <a:t>a 3.7 high school HOPE GPA,</a:t>
            </a:r>
          </a:p>
          <a:p>
            <a:pPr lvl="0"/>
            <a:r>
              <a:rPr lang="en-US" sz="1200" kern="1200" dirty="0">
                <a:solidFill>
                  <a:schemeClr val="tx1"/>
                </a:solidFill>
                <a:effectLst/>
                <a:latin typeface="Arial" charset="0"/>
                <a:ea typeface="+mn-ea"/>
                <a:cs typeface="+mn-cs"/>
              </a:rPr>
              <a:t>4 rigor course credits and</a:t>
            </a:r>
          </a:p>
          <a:p>
            <a:pPr lvl="0"/>
            <a:r>
              <a:rPr lang="en-US" sz="1200" kern="1200" dirty="0">
                <a:solidFill>
                  <a:schemeClr val="tx1"/>
                </a:solidFill>
                <a:effectLst/>
                <a:latin typeface="Arial" charset="0"/>
                <a:ea typeface="+mn-ea"/>
                <a:cs typeface="+mn-cs"/>
              </a:rPr>
              <a:t>a 1200 on the SAT </a:t>
            </a:r>
            <a:r>
              <a:rPr lang="en-US" sz="1200" b="1" kern="1200" dirty="0">
                <a:solidFill>
                  <a:schemeClr val="tx1"/>
                </a:solidFill>
                <a:effectLst/>
                <a:latin typeface="Arial" charset="0"/>
                <a:ea typeface="+mn-ea"/>
                <a:cs typeface="+mn-cs"/>
              </a:rPr>
              <a:t>OR</a:t>
            </a:r>
            <a:r>
              <a:rPr lang="en-US" sz="1200" kern="1200" dirty="0">
                <a:solidFill>
                  <a:schemeClr val="tx1"/>
                </a:solidFill>
                <a:effectLst/>
                <a:latin typeface="Arial" charset="0"/>
                <a:ea typeface="+mn-ea"/>
                <a:cs typeface="+mn-cs"/>
              </a:rPr>
              <a:t> a 26 on the ACT</a:t>
            </a:r>
          </a:p>
          <a:p>
            <a:r>
              <a:rPr lang="en-US" sz="1200" kern="1200" dirty="0">
                <a:solidFill>
                  <a:schemeClr val="tx1"/>
                </a:solidFill>
                <a:effectLst/>
                <a:latin typeface="Arial"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Students can take the tests multiple times and use the highest score.</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The test scores must be earned in one sitting and taken prior to graduation.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r>
              <a:rPr lang="en-US" dirty="0"/>
              <a:t>Click</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34</a:t>
            </a:fld>
            <a:endParaRPr lang="en-US" dirty="0"/>
          </a:p>
        </p:txBody>
      </p:sp>
    </p:spTree>
    <p:extLst>
      <p:ext uri="{BB962C8B-B14F-4D97-AF65-F5344CB8AC3E}">
        <p14:creationId xmlns:p14="http://schemas.microsoft.com/office/powerpoint/2010/main" val="159059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Maintaining the Zell Miller Scholarship is similar to the HOPE. The checkpoints are the same, but a student must have at least a 3.3 college HOPE GPA. </a:t>
            </a:r>
          </a:p>
          <a:p>
            <a:endParaRPr lang="en-US" dirty="0"/>
          </a:p>
          <a:p>
            <a:r>
              <a:rPr lang="en-US" dirty="0"/>
              <a:t>Click</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35</a:t>
            </a:fld>
            <a:endParaRPr lang="en-US" dirty="0"/>
          </a:p>
        </p:txBody>
      </p:sp>
    </p:spTree>
    <p:extLst>
      <p:ext uri="{BB962C8B-B14F-4D97-AF65-F5344CB8AC3E}">
        <p14:creationId xmlns:p14="http://schemas.microsoft.com/office/powerpoint/2010/main" val="2517549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a:t> There are</a:t>
            </a:r>
            <a:r>
              <a:rPr lang="en-US" baseline="0" dirty="0"/>
              <a:t> a few ways students can lose their eligibility for the HOPE Scholarship and Zell Miller Scholarship:</a:t>
            </a:r>
          </a:p>
          <a:p>
            <a:pPr lvl="1">
              <a:buFontTx/>
              <a:buChar char="•"/>
            </a:pPr>
            <a:r>
              <a:rPr lang="en-US" baseline="0" dirty="0"/>
              <a:t> Not maintaining your GPA </a:t>
            </a:r>
          </a:p>
          <a:p>
            <a:pPr lvl="1">
              <a:buFontTx/>
              <a:buChar char="•"/>
            </a:pPr>
            <a:r>
              <a:rPr lang="en-US" baseline="0" dirty="0"/>
              <a:t> Reaching the maximum hours allowed</a:t>
            </a:r>
          </a:p>
          <a:p>
            <a:pPr lvl="1">
              <a:buFontTx/>
              <a:buChar char="•"/>
            </a:pPr>
            <a:r>
              <a:rPr lang="en-US" baseline="0" dirty="0"/>
              <a:t> Failing to use your award within seven years</a:t>
            </a:r>
          </a:p>
          <a:p>
            <a:pPr lvl="1">
              <a:buFontTx/>
              <a:buChar char="•"/>
            </a:pPr>
            <a:r>
              <a:rPr lang="en-US" baseline="0" dirty="0"/>
              <a:t> and receiving a bachelor’s or professional degree.</a:t>
            </a:r>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36</a:t>
            </a:fld>
            <a:endParaRPr lang="en-US" dirty="0"/>
          </a:p>
        </p:txBody>
      </p:sp>
    </p:spTree>
    <p:extLst>
      <p:ext uri="{BB962C8B-B14F-4D97-AF65-F5344CB8AC3E}">
        <p14:creationId xmlns:p14="http://schemas.microsoft.com/office/powerpoint/2010/main" val="353119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let’s talk about the grants.</a:t>
            </a:r>
          </a:p>
          <a:p>
            <a:endParaRPr lang="en-US" dirty="0"/>
          </a:p>
          <a:p>
            <a:r>
              <a:rPr lang="en-US" dirty="0"/>
              <a:t>Click</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37</a:t>
            </a:fld>
            <a:endParaRPr lang="en-US" dirty="0"/>
          </a:p>
        </p:txBody>
      </p:sp>
    </p:spTree>
    <p:extLst>
      <p:ext uri="{BB962C8B-B14F-4D97-AF65-F5344CB8AC3E}">
        <p14:creationId xmlns:p14="http://schemas.microsoft.com/office/powerpoint/2010/main" val="2354192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sz="1200" kern="1200" dirty="0">
                <a:solidFill>
                  <a:schemeClr val="tx1"/>
                </a:solidFill>
                <a:effectLst/>
                <a:latin typeface="Arial" charset="0"/>
                <a:ea typeface="+mn-ea"/>
                <a:cs typeface="+mn-cs"/>
              </a:rPr>
              <a:t>Like all components of the HOPE Program, the general eligibility requirements will also apply to the grants.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Yet, what’s different is that grants can only be used for students who are enrolled in a certificate or diploma program.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Also, there is no high school HOPE GPA requirement, and test scores are not considered. </a:t>
            </a:r>
          </a:p>
          <a:p>
            <a:pPr lvl="0">
              <a:buFont typeface="Arial" pitchFamily="34" charset="0"/>
              <a:buNone/>
            </a:pPr>
            <a:endParaRPr lang="en-US" dirty="0"/>
          </a:p>
          <a:p>
            <a:pPr lvl="0">
              <a:buFont typeface="Arial" pitchFamily="34" charset="0"/>
              <a:buNone/>
            </a:pPr>
            <a:r>
              <a:rPr lang="en-US" dirty="0"/>
              <a:t>Click</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38</a:t>
            </a:fld>
            <a:endParaRPr lang="en-US" dirty="0"/>
          </a:p>
        </p:txBody>
      </p:sp>
    </p:spTree>
    <p:extLst>
      <p:ext uri="{BB962C8B-B14F-4D97-AF65-F5344CB8AC3E}">
        <p14:creationId xmlns:p14="http://schemas.microsoft.com/office/powerpoint/2010/main" val="3619366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To maintain the HOPE Grant, Terri must have a 2.0 college cumulative GPA at the checkpoints. </a:t>
            </a:r>
          </a:p>
          <a:p>
            <a:endParaRPr lang="en-US" dirty="0"/>
          </a:p>
          <a:p>
            <a:r>
              <a:rPr lang="en-US" dirty="0"/>
              <a:t>Click</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39</a:t>
            </a:fld>
            <a:endParaRPr lang="en-US" dirty="0"/>
          </a:p>
        </p:txBody>
      </p:sp>
    </p:spTree>
    <p:extLst>
      <p:ext uri="{BB962C8B-B14F-4D97-AF65-F5344CB8AC3E}">
        <p14:creationId xmlns:p14="http://schemas.microsoft.com/office/powerpoint/2010/main" val="3357668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To keep the Zell Miller Grant, must maintain at least a 3.5 college cumulative GPA every term.</a:t>
            </a:r>
          </a:p>
          <a:p>
            <a:r>
              <a:rPr lang="en-US" sz="1200" b="1" i="1"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Not eligible for Zell Miller Grant until one semester is completed because would have to have at least a 3.5 college cumulative GPA.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 </a:t>
            </a:r>
            <a:r>
              <a:rPr lang="en-US" sz="1200" kern="1200" baseline="0" dirty="0">
                <a:solidFill>
                  <a:schemeClr val="tx1"/>
                </a:solidFill>
                <a:effectLst/>
                <a:latin typeface="Arial" charset="0"/>
                <a:ea typeface="+mn-ea"/>
                <a:cs typeface="+mn-cs"/>
              </a:rPr>
              <a:t>Click</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40</a:t>
            </a:fld>
            <a:endParaRPr lang="en-US" dirty="0"/>
          </a:p>
        </p:txBody>
      </p:sp>
    </p:spTree>
    <p:extLst>
      <p:ext uri="{BB962C8B-B14F-4D97-AF65-F5344CB8AC3E}">
        <p14:creationId xmlns:p14="http://schemas.microsoft.com/office/powerpoint/2010/main" val="84654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Financial aid helps pay expenses associated with attending a post-secondary institution, which may be referred to as a college, university, technical college, or even a community college. During this webinar, we will refer to each as an institution.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expenses can be direct or indirect expenses. All of which are associated with the student’s Cost of Attendance (COA).</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4</a:t>
            </a:fld>
            <a:endParaRPr lang="en-US" dirty="0"/>
          </a:p>
        </p:txBody>
      </p:sp>
    </p:spTree>
    <p:extLst>
      <p:ext uri="{BB962C8B-B14F-4D97-AF65-F5344CB8AC3E}">
        <p14:creationId xmlns:p14="http://schemas.microsoft.com/office/powerpoint/2010/main" val="1271751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At public institutions, the HOPE Scholarship and Grant cover a portion of the tuition. Tuition rates can vary at each institution.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The Zell Miller Scholarship and Grant provide full tuition at our public institutions.  </a:t>
            </a:r>
          </a:p>
          <a:p>
            <a:r>
              <a:rPr lang="en-US" sz="1200" kern="1200" dirty="0">
                <a:solidFill>
                  <a:schemeClr val="tx1"/>
                </a:solidFill>
                <a:effectLst/>
                <a:latin typeface="Arial" charset="0"/>
                <a:ea typeface="+mn-ea"/>
                <a:cs typeface="+mn-cs"/>
              </a:rPr>
              <a:t> </a:t>
            </a:r>
          </a:p>
          <a:p>
            <a:r>
              <a:rPr lang="en-US" sz="1200" b="1" kern="1200" dirty="0">
                <a:solidFill>
                  <a:schemeClr val="tx1"/>
                </a:solidFill>
                <a:effectLst/>
                <a:latin typeface="Arial" charset="0"/>
                <a:ea typeface="+mn-ea"/>
                <a:cs typeface="+mn-cs"/>
              </a:rPr>
              <a:t>Neither </a:t>
            </a:r>
            <a:r>
              <a:rPr lang="en-US" sz="1200" kern="1200" dirty="0">
                <a:solidFill>
                  <a:schemeClr val="tx1"/>
                </a:solidFill>
                <a:effectLst/>
                <a:latin typeface="Arial" charset="0"/>
                <a:ea typeface="+mn-ea"/>
                <a:cs typeface="+mn-cs"/>
              </a:rPr>
              <a:t>award</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can be used for books, housing, meal plans, or fees. </a:t>
            </a:r>
            <a:r>
              <a:rPr lang="en-US" sz="1200" b="1" kern="1200" dirty="0">
                <a:solidFill>
                  <a:schemeClr val="tx1"/>
                </a:solidFill>
                <a:effectLst/>
                <a:latin typeface="Arial" charset="0"/>
                <a:ea typeface="+mn-ea"/>
                <a:cs typeface="+mn-cs"/>
              </a:rPr>
              <a:t>Only</a:t>
            </a:r>
            <a:r>
              <a:rPr lang="en-US" sz="1200" kern="1200" dirty="0">
                <a:solidFill>
                  <a:schemeClr val="tx1"/>
                </a:solidFill>
                <a:effectLst/>
                <a:latin typeface="Arial" charset="0"/>
                <a:ea typeface="+mn-ea"/>
                <a:cs typeface="+mn-cs"/>
              </a:rPr>
              <a:t> tuition.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Students can receive the HOPE </a:t>
            </a:r>
            <a:r>
              <a:rPr lang="en-US" sz="1200" b="1" kern="1200" dirty="0">
                <a:solidFill>
                  <a:schemeClr val="tx1"/>
                </a:solidFill>
                <a:effectLst/>
                <a:latin typeface="Arial" charset="0"/>
                <a:ea typeface="+mn-ea"/>
                <a:cs typeface="+mn-cs"/>
              </a:rPr>
              <a:t>or</a:t>
            </a:r>
            <a:r>
              <a:rPr lang="en-US" sz="1200" kern="1200" dirty="0">
                <a:solidFill>
                  <a:schemeClr val="tx1"/>
                </a:solidFill>
                <a:effectLst/>
                <a:latin typeface="Arial" charset="0"/>
                <a:ea typeface="+mn-ea"/>
                <a:cs typeface="+mn-cs"/>
              </a:rPr>
              <a:t> Zell Miller Scholarship at private institutions; it is a set amount per term of enrollment.</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Students do not have to be enrolled full-time for these grants and scholarships. However, the awards are capped at 15 credit hours. This also applies to courses taken in the summer.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Click</a:t>
            </a:r>
          </a:p>
          <a:p>
            <a:endParaRPr lang="en-US" dirty="0"/>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41</a:t>
            </a:fld>
            <a:endParaRPr lang="en-US" dirty="0"/>
          </a:p>
        </p:txBody>
      </p:sp>
    </p:spTree>
    <p:extLst>
      <p:ext uri="{BB962C8B-B14F-4D97-AF65-F5344CB8AC3E}">
        <p14:creationId xmlns:p14="http://schemas.microsoft.com/office/powerpoint/2010/main" val="4144464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a:t>
            </a:r>
            <a:r>
              <a:rPr lang="en-US" dirty="0"/>
              <a:t>he HOPE Career Grant </a:t>
            </a:r>
            <a:r>
              <a:rPr lang="en-US" baseline="0" dirty="0"/>
              <a:t>has become a great financial resource for many students.</a:t>
            </a:r>
          </a:p>
          <a:p>
            <a:pPr>
              <a:buFont typeface="Arial" pitchFamily="34" charset="0"/>
              <a:buNone/>
            </a:pPr>
            <a:r>
              <a:rPr lang="en-US" baseline="0" dirty="0"/>
              <a:t> </a:t>
            </a:r>
          </a:p>
          <a:p>
            <a:pPr>
              <a:buFont typeface="Arial" pitchFamily="34" charset="0"/>
              <a:buChar char="•"/>
            </a:pPr>
            <a:r>
              <a:rPr lang="en-US" dirty="0"/>
              <a:t> Students</a:t>
            </a:r>
            <a:r>
              <a:rPr lang="en-US" baseline="0" dirty="0"/>
              <a:t> receiving the HOPE Grant or the Zell Miller Grant may also be eligible for additional financial assistance from this program.</a:t>
            </a:r>
          </a:p>
          <a:p>
            <a:pPr>
              <a:buFont typeface="Arial" pitchFamily="34" charset="0"/>
              <a:buChar char="•"/>
            </a:pPr>
            <a:endParaRPr lang="en-US" baseline="0" dirty="0"/>
          </a:p>
          <a:p>
            <a:pPr>
              <a:buFont typeface="Arial" pitchFamily="34" charset="0"/>
              <a:buChar char="•"/>
            </a:pPr>
            <a:r>
              <a:rPr lang="en-US" baseline="0" dirty="0"/>
              <a:t> This program was created to boost enrollment in high-demand certificate and diploma programs such as Commercial Trucking, Early Childhood Care/Education and Practical Nursing.</a:t>
            </a:r>
          </a:p>
          <a:p>
            <a:pPr>
              <a:buFont typeface="Arial" pitchFamily="34" charset="0"/>
              <a:buChar char="•"/>
            </a:pPr>
            <a:endParaRPr lang="en-US" baseline="0" dirty="0"/>
          </a:p>
          <a:p>
            <a:pPr>
              <a:buFont typeface="Arial" pitchFamily="34" charset="0"/>
              <a:buChar char="•"/>
            </a:pPr>
            <a:r>
              <a:rPr lang="en-US" baseline="0" dirty="0"/>
              <a:t> There are 17 in-demand career fields with more than 300 approved certificate and diploma programs eligible for the HOPE Career Grant.</a:t>
            </a:r>
          </a:p>
          <a:p>
            <a:pPr>
              <a:buFont typeface="Arial" pitchFamily="34" charset="0"/>
              <a:buChar char="•"/>
            </a:pPr>
            <a:endParaRPr lang="en-US" baseline="0" dirty="0"/>
          </a:p>
          <a:p>
            <a:pPr>
              <a:buFont typeface="Arial" pitchFamily="34" charset="0"/>
              <a:buChar char="•"/>
            </a:pPr>
            <a:r>
              <a:rPr lang="en-US" baseline="0" dirty="0"/>
              <a:t> Five new fields were added in FY 2018: Construction, Aviation, Electrical Line Work, Logistics and Automotive Technology.</a:t>
            </a:r>
          </a:p>
          <a:p>
            <a:pPr>
              <a:buFont typeface="Arial" pitchFamily="34" charset="0"/>
              <a:buNone/>
            </a:pPr>
            <a:endParaRPr lang="en-US" dirty="0"/>
          </a:p>
          <a:p>
            <a:pPr>
              <a:buFont typeface="Arial" pitchFamily="34" charset="0"/>
              <a:buChar char="•"/>
            </a:pPr>
            <a:r>
              <a:rPr lang="en-US" baseline="0" dirty="0"/>
              <a:t> The award is a fixed amount depending on the program and number of hours the student is enrolled.</a:t>
            </a:r>
          </a:p>
          <a:p>
            <a:pPr>
              <a:buFont typeface="Arial" pitchFamily="34" charset="0"/>
              <a:buNone/>
            </a:pPr>
            <a:endParaRPr lang="en-US" baseline="0" dirty="0"/>
          </a:p>
          <a:p>
            <a:pPr>
              <a:buFont typeface="Arial" pitchFamily="34" charset="0"/>
              <a:buChar char="•"/>
            </a:pPr>
            <a:r>
              <a:rPr lang="en-US" baseline="0" dirty="0"/>
              <a:t> You can find a list of approved programs and award amounts at GAfutures.org</a:t>
            </a:r>
          </a:p>
          <a:p>
            <a:pPr>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42</a:t>
            </a:fld>
            <a:endParaRPr lang="en-US" dirty="0"/>
          </a:p>
        </p:txBody>
      </p:sp>
    </p:spTree>
    <p:extLst>
      <p:ext uri="{BB962C8B-B14F-4D97-AF65-F5344CB8AC3E}">
        <p14:creationId xmlns:p14="http://schemas.microsoft.com/office/powerpoint/2010/main" val="2366357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HOPE Career Grant is a set amount which is based on two factors: the number of credit hours within the term of enrollment AND the program of study.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Just a side note, a student could have full standard tuition paid with the combination of the HOPE Grant and the HOPE Career Grant.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Click</a:t>
            </a:r>
          </a:p>
          <a:p>
            <a:endParaRPr lang="en-US" dirty="0"/>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43</a:t>
            </a:fld>
            <a:endParaRPr lang="en-US" dirty="0"/>
          </a:p>
        </p:txBody>
      </p:sp>
    </p:spTree>
    <p:extLst>
      <p:ext uri="{BB962C8B-B14F-4D97-AF65-F5344CB8AC3E}">
        <p14:creationId xmlns:p14="http://schemas.microsoft.com/office/powerpoint/2010/main" val="2931514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are some other programs administered by the Georgia Student Finance Commission.</a:t>
            </a:r>
          </a:p>
          <a:p>
            <a:pPr>
              <a:buFont typeface="Arial" pitchFamily="34" charset="0"/>
              <a:buNone/>
            </a:pPr>
            <a:r>
              <a:rPr lang="en-US" dirty="0"/>
              <a:t>Georgia National Guard Service Cancelable Loan assists with tuition for undergraduate and graduate school and may be forgiven if the Guard member completes commitment with the National Guard.</a:t>
            </a:r>
          </a:p>
          <a:p>
            <a:r>
              <a:rPr lang="en-US" dirty="0">
                <a:hlinkClick r:id="rId3"/>
              </a:rPr>
              <a:t>Georgia Public Safety Memorial Grant </a:t>
            </a:r>
            <a:endParaRPr lang="en-US" dirty="0"/>
          </a:p>
          <a:p>
            <a:r>
              <a:rPr lang="en-US" dirty="0"/>
              <a:t>Public safety officers include:  law enforcement officers, firefighters, emergency medical technicians, paramedics, highway emergency response operators (HERO) and prison guards.</a:t>
            </a:r>
            <a:r>
              <a:rPr lang="en-US" baseline="0" dirty="0"/>
              <a:t> </a:t>
            </a:r>
            <a:r>
              <a:rPr lang="en-US" dirty="0"/>
              <a:t>Funds may be used toward the cost of attendance at eligible colleges or universities in Georgia.</a:t>
            </a:r>
          </a:p>
          <a:p>
            <a:endParaRPr lang="en-US" dirty="0"/>
          </a:p>
          <a:p>
            <a:r>
              <a:rPr lang="en-US" dirty="0"/>
              <a:t>Tuition Equalization Grant provides assistance to eligible students attending full-time at a HOPE-eligible private institution.</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44</a:t>
            </a:fld>
            <a:endParaRPr lang="en-US" dirty="0"/>
          </a:p>
        </p:txBody>
      </p:sp>
    </p:spTree>
    <p:extLst>
      <p:ext uri="{BB962C8B-B14F-4D97-AF65-F5344CB8AC3E}">
        <p14:creationId xmlns:p14="http://schemas.microsoft.com/office/powerpoint/2010/main" val="3725015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89" eaLnBrk="1" fontAlgn="auto" hangingPunct="1">
              <a:spcBef>
                <a:spcPts val="0"/>
              </a:spcBef>
              <a:spcAft>
                <a:spcPts val="0"/>
              </a:spcAft>
              <a:buFont typeface="Arial" pitchFamily="34" charset="0"/>
              <a:buChar char="•"/>
              <a:defRPr/>
            </a:pPr>
            <a:r>
              <a:rPr lang="en-US" dirty="0"/>
              <a:t> The Georgia Student Finance Commission administers a number of other state programs to help Georgians pay for college.</a:t>
            </a:r>
          </a:p>
          <a:p>
            <a:pPr>
              <a:buFont typeface="Arial" pitchFamily="34" charset="0"/>
              <a:buNone/>
            </a:pPr>
            <a:endParaRPr lang="en-US" dirty="0"/>
          </a:p>
          <a:p>
            <a:pPr>
              <a:buFont typeface="Arial" pitchFamily="34" charset="0"/>
              <a:buChar char="•"/>
            </a:pPr>
            <a:r>
              <a:rPr lang="en-US" dirty="0"/>
              <a:t>  More information and eligibility requirements for all of these programs</a:t>
            </a:r>
            <a:r>
              <a:rPr lang="en-US" baseline="0" dirty="0"/>
              <a:t> can be found at </a:t>
            </a:r>
            <a:r>
              <a:rPr lang="en-US" b="1" baseline="0" dirty="0"/>
              <a:t>GAfutures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45</a:t>
            </a:fld>
            <a:endParaRPr lang="en-US" dirty="0"/>
          </a:p>
        </p:txBody>
      </p:sp>
    </p:spTree>
    <p:extLst>
      <p:ext uri="{BB962C8B-B14F-4D97-AF65-F5344CB8AC3E}">
        <p14:creationId xmlns:p14="http://schemas.microsoft.com/office/powerpoint/2010/main" val="2716876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each type of aid there is an application process.  It would be amazing if there was one application for all the financial aid, but like most things…it can’t be that easy. Let’s work through each process.</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46</a:t>
            </a:fld>
            <a:endParaRPr lang="en-US"/>
          </a:p>
        </p:txBody>
      </p:sp>
    </p:spTree>
    <p:extLst>
      <p:ext uri="{BB962C8B-B14F-4D97-AF65-F5344CB8AC3E}">
        <p14:creationId xmlns:p14="http://schemas.microsoft.com/office/powerpoint/2010/main" val="4145187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noRot="1" noChangeAspect="1"/>
          </p:cNvSpPr>
          <p:nvPr>
            <p:ph type="sldImg"/>
          </p:nvPr>
        </p:nvSpPr>
        <p:spPr>
          <a:xfrm>
            <a:off x="1181100" y="696913"/>
            <a:ext cx="4648200" cy="3486150"/>
          </a:xfrm>
          <a:prstGeom prst="rect">
            <a:avLst/>
          </a:prstGeom>
          <a:ln w="0">
            <a:noFill/>
          </a:ln>
        </p:spPr>
      </p:sp>
      <p:sp>
        <p:nvSpPr>
          <p:cNvPr id="511"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Autofit/>
          </a:bodyPr>
          <a:lstStyle/>
          <a:p>
            <a:pPr marL="216000" indent="0" defTabSz="914400">
              <a:lnSpc>
                <a:spcPct val="100000"/>
              </a:lnSpc>
              <a:spcBef>
                <a:spcPts val="360"/>
              </a:spcBef>
              <a:buNone/>
              <a:tabLst>
                <a:tab pos="0" algn="l"/>
              </a:tabLst>
            </a:pPr>
            <a:r>
              <a:rPr lang="en-US" sz="1200" b="0" strike="noStrike" spc="-1">
                <a:solidFill>
                  <a:schemeClr val="dk1"/>
                </a:solidFill>
                <a:latin typeface="Arial"/>
                <a:ea typeface="+mn-ea"/>
              </a:rPr>
              <a:t>A student must apply for the HOPE Program in one of two ways, through the FAFSA and/or the GSFAPPS, located on GAfutures.org.</a:t>
            </a:r>
            <a:endParaRPr lang="en-US" sz="1200" b="0" strike="noStrike" spc="-1">
              <a:solidFill>
                <a:srgbClr val="000000"/>
              </a:solidFill>
              <a:latin typeface="Arial"/>
            </a:endParaRPr>
          </a:p>
          <a:p>
            <a:pPr marL="216000" indent="0" defTabSz="914400">
              <a:lnSpc>
                <a:spcPct val="100000"/>
              </a:lnSpc>
              <a:buNone/>
              <a:tabLst>
                <a:tab pos="0" algn="l"/>
              </a:tabLst>
            </a:pPr>
            <a:endParaRPr lang="en-US" sz="1200" b="0" strike="noStrike" spc="-1">
              <a:solidFill>
                <a:srgbClr val="000000"/>
              </a:solidFill>
              <a:latin typeface="Arial"/>
            </a:endParaRPr>
          </a:p>
          <a:p>
            <a:pPr marL="216000" indent="0" defTabSz="914400">
              <a:lnSpc>
                <a:spcPct val="100000"/>
              </a:lnSpc>
              <a:buNone/>
              <a:tabLst>
                <a:tab pos="0" algn="l"/>
              </a:tabLst>
            </a:pPr>
            <a:r>
              <a:rPr lang="en-US" sz="2000" b="0" strike="noStrike" spc="-1">
                <a:solidFill>
                  <a:srgbClr val="000000"/>
                </a:solidFill>
                <a:latin typeface="Arial"/>
                <a:ea typeface="+mn-ea"/>
              </a:rPr>
              <a:t>Click</a:t>
            </a:r>
            <a:endParaRPr lang="en-US" sz="2000" b="0" strike="noStrike" spc="-1">
              <a:solidFill>
                <a:srgbClr val="000000"/>
              </a:solidFill>
              <a:latin typeface="Arial"/>
            </a:endParaRPr>
          </a:p>
        </p:txBody>
      </p:sp>
      <p:sp>
        <p:nvSpPr>
          <p:cNvPr id="512" name="PlaceHolder 3"/>
          <p:cNvSpPr>
            <a:spLocks noGrp="1"/>
          </p:cNvSpPr>
          <p:nvPr>
            <p:ph type="sldNum" idx="70"/>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indent="0" algn="r">
              <a:lnSpc>
                <a:spcPct val="100000"/>
              </a:lnSpc>
              <a:buNone/>
              <a:tabLst>
                <a:tab pos="0" algn="l"/>
              </a:tabLst>
            </a:pPr>
            <a:fld id="{9B481D3E-FDBA-4EEC-A580-048A3B802466}" type="slidenum">
              <a:rPr lang="en-US" sz="1200" b="0" strike="noStrike" spc="-1">
                <a:solidFill>
                  <a:srgbClr val="000000"/>
                </a:solidFill>
                <a:latin typeface="Times New Roman"/>
              </a:rPr>
              <a:t>47</a:t>
            </a:fld>
            <a:endParaRPr lang="en-US" sz="1200" b="0" strike="noStrike" spc="-1">
              <a:solidFill>
                <a:srgbClr val="000000"/>
              </a:solidFill>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laceHolder 1"/>
          <p:cNvSpPr>
            <a:spLocks noGrp="1" noRot="1" noChangeAspect="1"/>
          </p:cNvSpPr>
          <p:nvPr>
            <p:ph type="sldImg"/>
          </p:nvPr>
        </p:nvSpPr>
        <p:spPr>
          <a:xfrm>
            <a:off x="1181100" y="696913"/>
            <a:ext cx="4648200" cy="3486150"/>
          </a:xfrm>
          <a:prstGeom prst="rect">
            <a:avLst/>
          </a:prstGeom>
          <a:ln w="0">
            <a:noFill/>
          </a:ln>
        </p:spPr>
      </p:sp>
      <p:sp>
        <p:nvSpPr>
          <p:cNvPr id="514"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Autofit/>
          </a:bodyPr>
          <a:lstStyle/>
          <a:p>
            <a:pPr marL="216000" indent="0">
              <a:lnSpc>
                <a:spcPct val="100000"/>
              </a:lnSpc>
              <a:buNone/>
              <a:tabLst>
                <a:tab pos="0" algn="l"/>
              </a:tabLst>
            </a:pPr>
            <a:r>
              <a:rPr lang="en-US" sz="1200" b="0" strike="noStrike" spc="-1">
                <a:solidFill>
                  <a:schemeClr val="dk1"/>
                </a:solidFill>
                <a:latin typeface="Arial"/>
                <a:ea typeface="+mn-ea"/>
              </a:rPr>
              <a:t>Students can use the Georgia Student Finance Application or GSFAPPS to apply for the HOPE Program.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No, it’s not the latest app that you can download on your phone. It is a one-time application for state aid </a:t>
            </a:r>
            <a:r>
              <a:rPr lang="en-US" sz="1200" b="1" strike="noStrike" spc="-1">
                <a:solidFill>
                  <a:schemeClr val="dk1"/>
                </a:solidFill>
                <a:latin typeface="Arial"/>
                <a:ea typeface="+mn-ea"/>
              </a:rPr>
              <a:t>only.</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To complete the GSFAPPS, students must have GAfutures account.</a:t>
            </a: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Click</a:t>
            </a:r>
            <a:endParaRPr lang="en-US" sz="1200" b="0" strike="noStrike" spc="-1">
              <a:solidFill>
                <a:srgbClr val="000000"/>
              </a:solidFill>
              <a:latin typeface="Arial"/>
            </a:endParaRPr>
          </a:p>
        </p:txBody>
      </p:sp>
      <p:sp>
        <p:nvSpPr>
          <p:cNvPr id="515" name="PlaceHolder 3"/>
          <p:cNvSpPr>
            <a:spLocks noGrp="1"/>
          </p:cNvSpPr>
          <p:nvPr>
            <p:ph type="sldNum" idx="71"/>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indent="0" algn="r">
              <a:lnSpc>
                <a:spcPct val="100000"/>
              </a:lnSpc>
              <a:buNone/>
              <a:tabLst>
                <a:tab pos="0" algn="l"/>
              </a:tabLst>
            </a:pPr>
            <a:fld id="{F8ED963F-E627-4D4A-A8E1-FB3D644E9CE1}" type="slidenum">
              <a:rPr lang="en-US" sz="1200" b="0" strike="noStrike" spc="-1">
                <a:solidFill>
                  <a:srgbClr val="000000"/>
                </a:solidFill>
                <a:latin typeface="Times New Roman"/>
              </a:rPr>
              <a:t>48</a:t>
            </a:fld>
            <a:endParaRPr lang="en-US" sz="1200" b="0" strike="noStrike" spc="-1">
              <a:solidFill>
                <a:srgbClr val="000000"/>
              </a:solidFill>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laceHolder 1"/>
          <p:cNvSpPr>
            <a:spLocks noGrp="1" noRot="1" noChangeAspect="1"/>
          </p:cNvSpPr>
          <p:nvPr>
            <p:ph type="sldImg"/>
          </p:nvPr>
        </p:nvSpPr>
        <p:spPr>
          <a:xfrm>
            <a:off x="1181100" y="696913"/>
            <a:ext cx="4648200" cy="3486150"/>
          </a:xfrm>
          <a:prstGeom prst="rect">
            <a:avLst/>
          </a:prstGeom>
          <a:ln w="0">
            <a:noFill/>
          </a:ln>
        </p:spPr>
      </p:sp>
      <p:sp>
        <p:nvSpPr>
          <p:cNvPr id="517"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Autofit/>
          </a:bodyPr>
          <a:lstStyle/>
          <a:p>
            <a:pPr marL="216000" indent="0">
              <a:lnSpc>
                <a:spcPct val="100000"/>
              </a:lnSpc>
              <a:buNone/>
              <a:tabLst>
                <a:tab pos="0" algn="l"/>
              </a:tabLst>
            </a:pPr>
            <a:r>
              <a:rPr lang="en-US" sz="1200" b="0" strike="noStrike" spc="-1">
                <a:solidFill>
                  <a:schemeClr val="dk1"/>
                </a:solidFill>
                <a:latin typeface="Arial"/>
                <a:ea typeface="+mn-ea"/>
              </a:rPr>
              <a:t>The Free Application for Federal Student Aid or FAFSA becomes available on October 1</a:t>
            </a:r>
            <a:r>
              <a:rPr lang="en-US" sz="1200" b="0" strike="noStrike" spc="-1" baseline="30000">
                <a:solidFill>
                  <a:schemeClr val="dk1"/>
                </a:solidFill>
                <a:latin typeface="Arial"/>
                <a:ea typeface="+mn-ea"/>
              </a:rPr>
              <a:t>st</a:t>
            </a:r>
            <a:r>
              <a:rPr lang="en-US" sz="1200" b="0" strike="noStrike" spc="-1">
                <a:solidFill>
                  <a:schemeClr val="dk1"/>
                </a:solidFill>
                <a:latin typeface="Arial"/>
                <a:ea typeface="+mn-ea"/>
              </a:rPr>
              <a:t> each year. Students can submit the application, and it must be renewed annually.</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The FAFSA will determine eligibility for Federal Student Aid. To make things easier, some of the information from the FAFSA is also used to determine eligibility for state aid.</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Students can list up to 10 institutions on the FAFSA. To receive state aid, one institution must be HOPE eligible. </a:t>
            </a:r>
            <a:endParaRPr lang="en-US" sz="1200" b="0" strike="noStrike" spc="-1">
              <a:solidFill>
                <a:srgbClr val="000000"/>
              </a:solidFill>
              <a:latin typeface="Arial"/>
            </a:endParaRPr>
          </a:p>
          <a:p>
            <a:pPr marL="216000" indent="0">
              <a:lnSpc>
                <a:spcPct val="100000"/>
              </a:lnSpc>
              <a:buNone/>
              <a:tabLst>
                <a:tab pos="0" algn="l"/>
              </a:tabLst>
            </a:pPr>
            <a:r>
              <a:rPr lang="en-US" sz="1200" b="1"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We have two great documents under the Resources tab on GAfutures.org to guide students through the FAFSA process; yet, that information can also be found here in the links for GAfutures webinar documents.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chemeClr val="dk1"/>
                </a:solidFill>
                <a:latin typeface="Arial"/>
                <a:ea typeface="+mn-ea"/>
              </a:rPr>
              <a:t> </a:t>
            </a:r>
            <a:endParaRPr lang="en-US" sz="1200" b="0" strike="noStrike" spc="-1">
              <a:solidFill>
                <a:srgbClr val="000000"/>
              </a:solidFill>
              <a:latin typeface="Arial"/>
            </a:endParaRPr>
          </a:p>
          <a:p>
            <a:pPr marL="216000" indent="0">
              <a:lnSpc>
                <a:spcPct val="100000"/>
              </a:lnSpc>
              <a:buNone/>
              <a:tabLst>
                <a:tab pos="0" algn="l"/>
              </a:tabLst>
            </a:pPr>
            <a:r>
              <a:rPr lang="en-US" sz="2000" b="0" strike="noStrike" spc="-1">
                <a:solidFill>
                  <a:srgbClr val="000000"/>
                </a:solidFill>
                <a:latin typeface="Arial"/>
                <a:ea typeface="+mn-ea"/>
              </a:rPr>
              <a:t>Click</a:t>
            </a:r>
            <a:endParaRPr lang="en-US" sz="2000" b="0" strike="noStrike" spc="-1">
              <a:solidFill>
                <a:srgbClr val="000000"/>
              </a:solidFill>
              <a:latin typeface="Arial"/>
            </a:endParaRPr>
          </a:p>
        </p:txBody>
      </p:sp>
      <p:sp>
        <p:nvSpPr>
          <p:cNvPr id="518" name="PlaceHolder 3"/>
          <p:cNvSpPr>
            <a:spLocks noGrp="1"/>
          </p:cNvSpPr>
          <p:nvPr>
            <p:ph type="sldNum" idx="72"/>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indent="0" algn="r">
              <a:lnSpc>
                <a:spcPct val="100000"/>
              </a:lnSpc>
              <a:buNone/>
              <a:tabLst>
                <a:tab pos="0" algn="l"/>
              </a:tabLst>
            </a:pPr>
            <a:fld id="{9539AEFA-458D-4A7C-A928-994F1F3162D7}" type="slidenum">
              <a:rPr lang="en-US" sz="1200" b="0" strike="noStrike" spc="-1">
                <a:solidFill>
                  <a:srgbClr val="000000"/>
                </a:solidFill>
                <a:latin typeface="Times New Roman"/>
              </a:rPr>
              <a:t>49</a:t>
            </a:fld>
            <a:endParaRPr lang="en-US" sz="1200" b="0" strike="noStrike" spc="-1">
              <a:solidFill>
                <a:srgbClr val="000000"/>
              </a:solidFill>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your search for financial aid both federal and state, is to complete the Free Application for Federal Student Aid (FAFSA).  Submitting a FAFSA is free and starts with creating your FSA ID.  Your parent may also need an FSA ID as well if you are a dependent student.  </a:t>
            </a:r>
          </a:p>
          <a:p>
            <a:endParaRPr lang="en-US" dirty="0"/>
          </a:p>
          <a:p>
            <a:r>
              <a:rPr lang="en-US" dirty="0"/>
              <a:t>If you need help, check with your school counselor about financial aid nights or FAFSA Completion events near you.  Visit Gafutures.org for more information.</a:t>
            </a:r>
          </a:p>
        </p:txBody>
      </p:sp>
      <p:sp>
        <p:nvSpPr>
          <p:cNvPr id="4" name="Slide Number Placeholder 3"/>
          <p:cNvSpPr>
            <a:spLocks noGrp="1"/>
          </p:cNvSpPr>
          <p:nvPr>
            <p:ph type="sldNum" sz="quarter" idx="5"/>
          </p:nvPr>
        </p:nvSpPr>
        <p:spPr/>
        <p:txBody>
          <a:bodyPr/>
          <a:lstStyle/>
          <a:p>
            <a:fld id="{7F745704-A207-41CF-BC45-184A368CA38A}" type="slidenum">
              <a:rPr lang="en-US" smtClean="0"/>
              <a:pPr/>
              <a:t>50</a:t>
            </a:fld>
            <a:endParaRPr lang="en-US"/>
          </a:p>
        </p:txBody>
      </p:sp>
    </p:spTree>
    <p:extLst>
      <p:ext uri="{BB962C8B-B14F-4D97-AF65-F5344CB8AC3E}">
        <p14:creationId xmlns:p14="http://schemas.microsoft.com/office/powerpoint/2010/main" val="4207264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Direct costs are paid directly to the institution.  Some of these costs include: tuition and fees, on-campus housing, meal plan, and possibly even parking permits.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Indirect costs are expenses paid while a student is enrolled but the costs are not billed from the institution.  Some examples are listed 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(Presenter: be sure to read some of their responses: bedding, cell phone bill, gas, entertainment, etc.)</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5</a:t>
            </a:fld>
            <a:endParaRPr lang="en-US" dirty="0"/>
          </a:p>
        </p:txBody>
      </p:sp>
    </p:spTree>
    <p:extLst>
      <p:ext uri="{BB962C8B-B14F-4D97-AF65-F5344CB8AC3E}">
        <p14:creationId xmlns:p14="http://schemas.microsoft.com/office/powerpoint/2010/main" val="31816833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FAFSA.gov and the </a:t>
            </a:r>
            <a:r>
              <a:rPr lang="en-US" dirty="0" err="1"/>
              <a:t>myStudentAid</a:t>
            </a:r>
            <a:r>
              <a:rPr lang="en-US" dirty="0"/>
              <a:t> app are the only ways to submit the FAFSA. Students must use their FSA ID to log in.</a:t>
            </a:r>
          </a:p>
        </p:txBody>
      </p:sp>
      <p:sp>
        <p:nvSpPr>
          <p:cNvPr id="4" name="Slide Number Placeholder 3"/>
          <p:cNvSpPr>
            <a:spLocks noGrp="1"/>
          </p:cNvSpPr>
          <p:nvPr>
            <p:ph type="sldNum" sz="quarter" idx="5"/>
          </p:nvPr>
        </p:nvSpPr>
        <p:spPr/>
        <p:txBody>
          <a:bodyPr/>
          <a:lstStyle/>
          <a:p>
            <a:fld id="{EAE4B8A4-E3E4-4377-94B6-AE20352F5F91}" type="slidenum">
              <a:rPr lang="en-US" smtClean="0"/>
              <a:t>51</a:t>
            </a:fld>
            <a:endParaRPr lang="en-US" dirty="0"/>
          </a:p>
        </p:txBody>
      </p:sp>
    </p:spTree>
    <p:extLst>
      <p:ext uri="{BB962C8B-B14F-4D97-AF65-F5344CB8AC3E}">
        <p14:creationId xmlns:p14="http://schemas.microsoft.com/office/powerpoint/2010/main" val="1015646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r>
              <a:rPr lang="en-US" i="0" dirty="0"/>
              <a:t>Click</a:t>
            </a:r>
          </a:p>
        </p:txBody>
      </p:sp>
      <p:sp>
        <p:nvSpPr>
          <p:cNvPr id="4" name="Slide Number Placeholder 3"/>
          <p:cNvSpPr>
            <a:spLocks noGrp="1"/>
          </p:cNvSpPr>
          <p:nvPr>
            <p:ph type="sldNum" sz="quarter" idx="5"/>
          </p:nvPr>
        </p:nvSpPr>
        <p:spPr/>
        <p:txBody>
          <a:bodyPr/>
          <a:lstStyle/>
          <a:p>
            <a:fld id="{EAE4B8A4-E3E4-4377-94B6-AE20352F5F91}" type="slidenum">
              <a:rPr lang="en-US" smtClean="0"/>
              <a:t>52</a:t>
            </a:fld>
            <a:endParaRPr lang="en-US" dirty="0"/>
          </a:p>
        </p:txBody>
      </p:sp>
    </p:spTree>
    <p:extLst>
      <p:ext uri="{BB962C8B-B14F-4D97-AF65-F5344CB8AC3E}">
        <p14:creationId xmlns:p14="http://schemas.microsoft.com/office/powerpoint/2010/main" val="3857866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CD3CBF3C-1990-4705-9626-1269EDBAB941}" type="slidenum">
              <a:rPr lang="en-US" smtClean="0">
                <a:latin typeface="Arial" pitchFamily="34" charset="0"/>
              </a:rPr>
              <a:pPr>
                <a:defRPr/>
              </a:pPr>
              <a:t>53</a:t>
            </a:fld>
            <a:endParaRPr lang="en-US">
              <a:latin typeface="Arial" pitchFamily="34" charset="0"/>
            </a:endParaRPr>
          </a:p>
        </p:txBody>
      </p:sp>
      <p:sp>
        <p:nvSpPr>
          <p:cNvPr id="40963" name="Rectangle 2"/>
          <p:cNvSpPr>
            <a:spLocks noGrp="1" noRot="1" noChangeAspect="1" noChangeArrowheads="1" noTextEdit="1"/>
          </p:cNvSpPr>
          <p:nvPr>
            <p:ph type="sldImg"/>
          </p:nvPr>
        </p:nvSpPr>
        <p:spPr>
          <a:xfrm>
            <a:off x="1182688" y="695325"/>
            <a:ext cx="4648200" cy="3486150"/>
          </a:xfrm>
          <a:ln/>
        </p:spPr>
      </p:sp>
      <p:sp>
        <p:nvSpPr>
          <p:cNvPr id="40964"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r>
              <a:rPr lang="en-US" dirty="0">
                <a:latin typeface="Arial" pitchFamily="34" charset="0"/>
              </a:rPr>
              <a:t> To complete</a:t>
            </a:r>
            <a:r>
              <a:rPr lang="en-US" baseline="0" dirty="0">
                <a:latin typeface="Arial" pitchFamily="34" charset="0"/>
              </a:rPr>
              <a:t> the FAFSA you will need</a:t>
            </a:r>
          </a:p>
          <a:p>
            <a:pPr>
              <a:spcBef>
                <a:spcPct val="0"/>
              </a:spcBef>
              <a:buFont typeface="Arial" pitchFamily="34" charset="0"/>
              <a:buNone/>
            </a:pPr>
            <a:r>
              <a:rPr lang="en-US" baseline="0" dirty="0">
                <a:latin typeface="Arial" pitchFamily="34" charset="0"/>
              </a:rPr>
              <a:t> </a:t>
            </a:r>
          </a:p>
          <a:p>
            <a:pPr lvl="1">
              <a:spcBef>
                <a:spcPct val="0"/>
              </a:spcBef>
              <a:buFont typeface="Arial" pitchFamily="34" charset="0"/>
              <a:buChar char="•"/>
            </a:pPr>
            <a:r>
              <a:rPr lang="en-US" baseline="0" dirty="0">
                <a:latin typeface="Arial" pitchFamily="34" charset="0"/>
              </a:rPr>
              <a:t> You and/or your parents tax returns for the required year</a:t>
            </a:r>
          </a:p>
          <a:p>
            <a:pPr lvl="1">
              <a:spcBef>
                <a:spcPct val="0"/>
              </a:spcBef>
              <a:buFont typeface="Arial" pitchFamily="34" charset="0"/>
              <a:buNone/>
            </a:pPr>
            <a:endParaRPr lang="en-US" baseline="0" dirty="0">
              <a:latin typeface="Arial" pitchFamily="34" charset="0"/>
            </a:endParaRPr>
          </a:p>
          <a:p>
            <a:pPr lvl="1">
              <a:spcBef>
                <a:spcPct val="0"/>
              </a:spcBef>
              <a:buFont typeface="Arial" pitchFamily="34" charset="0"/>
              <a:buChar char="•"/>
            </a:pPr>
            <a:r>
              <a:rPr lang="en-US" baseline="0" dirty="0">
                <a:latin typeface="Arial" pitchFamily="34" charset="0"/>
              </a:rPr>
              <a:t> Information on any untaxed income, such as child support</a:t>
            </a:r>
          </a:p>
          <a:p>
            <a:pPr lvl="1">
              <a:spcBef>
                <a:spcPct val="0"/>
              </a:spcBef>
              <a:buFont typeface="Arial" pitchFamily="34" charset="0"/>
              <a:buNone/>
            </a:pPr>
            <a:endParaRPr lang="en-US" baseline="0" dirty="0">
              <a:latin typeface="Arial" pitchFamily="34" charset="0"/>
            </a:endParaRPr>
          </a:p>
          <a:p>
            <a:pPr lvl="1">
              <a:spcBef>
                <a:spcPct val="0"/>
              </a:spcBef>
              <a:buFont typeface="Arial" pitchFamily="34" charset="0"/>
              <a:buChar char="•"/>
            </a:pPr>
            <a:r>
              <a:rPr lang="en-US" dirty="0">
                <a:latin typeface="Arial" pitchFamily="34" charset="0"/>
              </a:rPr>
              <a:t> And other basic</a:t>
            </a:r>
            <a:r>
              <a:rPr lang="en-US" baseline="0" dirty="0">
                <a:latin typeface="Arial" pitchFamily="34" charset="0"/>
              </a:rPr>
              <a:t> household information</a:t>
            </a:r>
          </a:p>
          <a:p>
            <a:pPr lvl="1">
              <a:spcBef>
                <a:spcPct val="0"/>
              </a:spcBef>
              <a:buFont typeface="Arial" pitchFamily="34" charset="0"/>
              <a:buChar char="•"/>
            </a:pPr>
            <a:endParaRPr lang="en-US" baseline="0" dirty="0">
              <a:latin typeface="Arial" pitchFamily="34" charset="0"/>
            </a:endParaRPr>
          </a:p>
          <a:p>
            <a:pPr lvl="1">
              <a:spcBef>
                <a:spcPct val="0"/>
              </a:spcBef>
              <a:buFont typeface="Arial" pitchFamily="34" charset="0"/>
              <a:buNone/>
            </a:pPr>
            <a:endParaRPr lang="en-US" dirty="0">
              <a:latin typeface="Arial" pitchFamily="34" charset="0"/>
            </a:endParaRPr>
          </a:p>
        </p:txBody>
      </p:sp>
    </p:spTree>
    <p:extLst>
      <p:ext uri="{BB962C8B-B14F-4D97-AF65-F5344CB8AC3E}">
        <p14:creationId xmlns:p14="http://schemas.microsoft.com/office/powerpoint/2010/main" val="1049261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your FSA ID to sign your FAFSA right away.  Here are the steps to create an FSA ID.</a:t>
            </a:r>
          </a:p>
        </p:txBody>
      </p:sp>
      <p:sp>
        <p:nvSpPr>
          <p:cNvPr id="4" name="Slide Number Placeholder 3"/>
          <p:cNvSpPr>
            <a:spLocks noGrp="1"/>
          </p:cNvSpPr>
          <p:nvPr>
            <p:ph type="sldNum" sz="quarter" idx="5"/>
          </p:nvPr>
        </p:nvSpPr>
        <p:spPr/>
        <p:txBody>
          <a:bodyPr/>
          <a:lstStyle/>
          <a:p>
            <a:fld id="{7F745704-A207-41CF-BC45-184A368CA38A}" type="slidenum">
              <a:rPr lang="en-US" smtClean="0"/>
              <a:pPr/>
              <a:t>54</a:t>
            </a:fld>
            <a:endParaRPr lang="en-US"/>
          </a:p>
        </p:txBody>
      </p:sp>
    </p:spTree>
    <p:extLst>
      <p:ext uri="{BB962C8B-B14F-4D97-AF65-F5344CB8AC3E}">
        <p14:creationId xmlns:p14="http://schemas.microsoft.com/office/powerpoint/2010/main" val="3035321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Some other tips for your FSA</a:t>
            </a:r>
            <a:r>
              <a:rPr lang="en-US" baseline="0" dirty="0"/>
              <a:t> ID include: </a:t>
            </a: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Never tell anyone else your FSA ID—not even your parent, child, school official, or loan company representative. Remember, your FSA ID is your signature. Protect it!</a:t>
            </a:r>
          </a:p>
          <a:p>
            <a:pPr marL="0" indent="0">
              <a:buFont typeface="Arial" panose="020B0604020202020204" pitchFamily="34" charset="0"/>
              <a:buNone/>
            </a:pPr>
            <a:r>
              <a:rPr lang="en-US" dirty="0"/>
              <a:t> </a:t>
            </a:r>
          </a:p>
          <a:p>
            <a:pPr marL="174708" indent="-174708">
              <a:buFont typeface="Arial" panose="020B0604020202020204" pitchFamily="34" charset="0"/>
              <a:buChar char="•"/>
            </a:pPr>
            <a:r>
              <a:rPr lang="en-US" dirty="0"/>
              <a:t>You’ll use your FSA ID every year you fill out a FAFSA and for the lifetime of any loans. So be sure to take a little time while making it to create a memorable username, password, and answers to your “challenge questions.” Keep your FSA ID in a safe place, or memorize it.</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F745704-A207-41CF-BC45-184A368CA38A}" type="slidenum">
              <a:rPr lang="en-US" smtClean="0"/>
              <a:pPr/>
              <a:t>55</a:t>
            </a:fld>
            <a:endParaRPr lang="en-US"/>
          </a:p>
        </p:txBody>
      </p:sp>
    </p:spTree>
    <p:extLst>
      <p:ext uri="{BB962C8B-B14F-4D97-AF65-F5344CB8AC3E}">
        <p14:creationId xmlns:p14="http://schemas.microsoft.com/office/powerpoint/2010/main" val="1556508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56</a:t>
            </a:fld>
            <a:endParaRPr lang="en-US" dirty="0"/>
          </a:p>
        </p:txBody>
      </p:sp>
    </p:spTree>
    <p:extLst>
      <p:ext uri="{BB962C8B-B14F-4D97-AF65-F5344CB8AC3E}">
        <p14:creationId xmlns:p14="http://schemas.microsoft.com/office/powerpoint/2010/main" val="1066309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C38A0DF1-EFB0-4E44-93E1-23FBEE7BF5B8}" type="slidenum">
              <a:rPr lang="en-US" smtClean="0">
                <a:latin typeface="Arial" pitchFamily="34" charset="0"/>
              </a:rPr>
              <a:pPr>
                <a:defRPr/>
              </a:pPr>
              <a:t>57</a:t>
            </a:fld>
            <a:endParaRPr lang="en-US">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dirty="0"/>
              <a:t>A financial aid package, sometimes called an award letter, tells students what financial aid they can receive at an institution. </a:t>
            </a:r>
          </a:p>
          <a:p>
            <a:r>
              <a:rPr lang="en-US" dirty="0"/>
              <a:t> </a:t>
            </a:r>
          </a:p>
          <a:p>
            <a:r>
              <a:rPr lang="en-US" dirty="0"/>
              <a:t>A student can list up to ten institutions on the FAFSA. However, if they have not applied for admissions or have not been accepted, those institutions will probably not provide a financial aid package. </a:t>
            </a:r>
          </a:p>
          <a:p>
            <a:endParaRPr lang="en-US" dirty="0"/>
          </a:p>
        </p:txBody>
      </p:sp>
    </p:spTree>
    <p:extLst>
      <p:ext uri="{BB962C8B-B14F-4D97-AF65-F5344CB8AC3E}">
        <p14:creationId xmlns:p14="http://schemas.microsoft.com/office/powerpoint/2010/main" val="3617767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89" eaLnBrk="1" fontAlgn="auto" hangingPunct="1">
              <a:spcBef>
                <a:spcPts val="0"/>
              </a:spcBef>
              <a:spcAft>
                <a:spcPts val="0"/>
              </a:spcAft>
              <a:buFont typeface="Arial" pitchFamily="34" charset="0"/>
              <a:buChar char="•"/>
              <a:defRPr/>
            </a:pPr>
            <a:r>
              <a:rPr lang="en-US" dirty="0"/>
              <a:t> </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58</a:t>
            </a:fld>
            <a:endParaRPr lang="en-US" dirty="0"/>
          </a:p>
        </p:txBody>
      </p:sp>
    </p:spTree>
    <p:extLst>
      <p:ext uri="{BB962C8B-B14F-4D97-AF65-F5344CB8AC3E}">
        <p14:creationId xmlns:p14="http://schemas.microsoft.com/office/powerpoint/2010/main" val="952531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examples of award offers received by a student.</a:t>
            </a:r>
          </a:p>
        </p:txBody>
      </p:sp>
      <p:sp>
        <p:nvSpPr>
          <p:cNvPr id="4" name="Slide Number Placeholder 3"/>
          <p:cNvSpPr>
            <a:spLocks noGrp="1"/>
          </p:cNvSpPr>
          <p:nvPr>
            <p:ph type="sldNum" sz="quarter" idx="5"/>
          </p:nvPr>
        </p:nvSpPr>
        <p:spPr/>
        <p:txBody>
          <a:bodyPr/>
          <a:lstStyle/>
          <a:p>
            <a:fld id="{EAE4B8A4-E3E4-4377-94B6-AE20352F5F91}" type="slidenum">
              <a:rPr lang="en-US" smtClean="0"/>
              <a:t>59</a:t>
            </a:fld>
            <a:endParaRPr lang="en-US" dirty="0"/>
          </a:p>
        </p:txBody>
      </p:sp>
    </p:spTree>
    <p:extLst>
      <p:ext uri="{BB962C8B-B14F-4D97-AF65-F5344CB8AC3E}">
        <p14:creationId xmlns:p14="http://schemas.microsoft.com/office/powerpoint/2010/main" val="3315862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89" eaLnBrk="1" fontAlgn="auto" hangingPunct="1">
              <a:spcBef>
                <a:spcPts val="0"/>
              </a:spcBef>
              <a:spcAft>
                <a:spcPts val="0"/>
              </a:spcAft>
              <a:buFont typeface="Arial" pitchFamily="34" charset="0"/>
              <a:buNone/>
              <a:defRPr/>
            </a:pPr>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60</a:t>
            </a:fld>
            <a:endParaRPr lang="en-US" dirty="0"/>
          </a:p>
        </p:txBody>
      </p:sp>
    </p:spTree>
    <p:extLst>
      <p:ext uri="{BB962C8B-B14F-4D97-AF65-F5344CB8AC3E}">
        <p14:creationId xmlns:p14="http://schemas.microsoft.com/office/powerpoint/2010/main" val="2390364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COA is an </a:t>
            </a:r>
            <a:r>
              <a:rPr lang="en-US" sz="1200" b="1" kern="1200" dirty="0">
                <a:solidFill>
                  <a:schemeClr val="tx1"/>
                </a:solidFill>
                <a:effectLst/>
                <a:latin typeface="+mn-lt"/>
                <a:ea typeface="+mn-ea"/>
                <a:cs typeface="+mn-cs"/>
              </a:rPr>
              <a:t>estimate</a:t>
            </a:r>
            <a:r>
              <a:rPr lang="en-US" sz="1200" kern="1200" dirty="0">
                <a:solidFill>
                  <a:schemeClr val="tx1"/>
                </a:solidFill>
                <a:effectLst/>
                <a:latin typeface="+mn-lt"/>
                <a:ea typeface="+mn-ea"/>
                <a:cs typeface="+mn-cs"/>
              </a:rPr>
              <a:t> of what it </a:t>
            </a:r>
            <a:r>
              <a:rPr lang="en-US" sz="1200" b="1" kern="1200" dirty="0">
                <a:solidFill>
                  <a:schemeClr val="tx1"/>
                </a:solidFill>
                <a:effectLst/>
                <a:latin typeface="+mn-lt"/>
                <a:ea typeface="+mn-ea"/>
                <a:cs typeface="+mn-cs"/>
              </a:rPr>
              <a:t>could</a:t>
            </a:r>
            <a:r>
              <a:rPr lang="en-US" sz="1200" kern="1200" dirty="0">
                <a:solidFill>
                  <a:schemeClr val="tx1"/>
                </a:solidFill>
                <a:effectLst/>
                <a:latin typeface="+mn-lt"/>
                <a:ea typeface="+mn-ea"/>
                <a:cs typeface="+mn-cs"/>
              </a:rPr>
              <a:t> cost at an institution per year.  This doesn’t necessarily mean this is the exact amount a student will have to pay.  It is simply a ball park figure.</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6</a:t>
            </a:fld>
            <a:endParaRPr lang="en-US" dirty="0"/>
          </a:p>
        </p:txBody>
      </p:sp>
    </p:spTree>
    <p:extLst>
      <p:ext uri="{BB962C8B-B14F-4D97-AF65-F5344CB8AC3E}">
        <p14:creationId xmlns:p14="http://schemas.microsoft.com/office/powerpoint/2010/main" val="2083975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A2FC9E81-0C2E-4D6B-9F3E-75AAFAEA7342}" type="slidenum">
              <a:rPr lang="en-US" smtClean="0">
                <a:latin typeface="Arial" pitchFamily="34" charset="0"/>
              </a:rPr>
              <a:pPr>
                <a:defRPr/>
              </a:pPr>
              <a:t>62</a:t>
            </a:fld>
            <a:endParaRPr lang="en-US">
              <a:latin typeface="Arial" pitchFamily="34" charset="0"/>
            </a:endParaRPr>
          </a:p>
        </p:txBody>
      </p:sp>
      <p:sp>
        <p:nvSpPr>
          <p:cNvPr id="47107" name="Rectangle 2"/>
          <p:cNvSpPr>
            <a:spLocks noGrp="1" noRot="1" noChangeAspect="1" noChangeArrowheads="1" noTextEdit="1"/>
          </p:cNvSpPr>
          <p:nvPr>
            <p:ph type="sldImg"/>
          </p:nvPr>
        </p:nvSpPr>
        <p:spPr>
          <a:xfrm>
            <a:off x="1182688" y="695325"/>
            <a:ext cx="4648200" cy="3486150"/>
          </a:xfrm>
          <a:ln/>
        </p:spPr>
      </p:sp>
      <p:sp>
        <p:nvSpPr>
          <p:cNvPr id="47108" name="Rectangle 3"/>
          <p:cNvSpPr>
            <a:spLocks noGrp="1" noChangeArrowheads="1"/>
          </p:cNvSpPr>
          <p:nvPr>
            <p:ph type="body" idx="1"/>
          </p:nvPr>
        </p:nvSpPr>
        <p:spPr>
          <a:xfrm>
            <a:off x="701040" y="4413250"/>
            <a:ext cx="5608320" cy="4187825"/>
          </a:xfrm>
          <a:noFill/>
          <a:ln/>
        </p:spPr>
        <p:txBody>
          <a:bodyPr/>
          <a:lstStyle/>
          <a:p>
            <a:pPr>
              <a:spcBef>
                <a:spcPct val="0"/>
              </a:spcBef>
              <a:buFont typeface="Arial" pitchFamily="34" charset="0"/>
              <a:buChar char="•"/>
            </a:pPr>
            <a:r>
              <a:rPr lang="en-US" dirty="0">
                <a:latin typeface="Arial" pitchFamily="34" charset="0"/>
              </a:rPr>
              <a:t> Here are some additional</a:t>
            </a:r>
            <a:r>
              <a:rPr lang="en-US" baseline="0" dirty="0">
                <a:latin typeface="Arial" pitchFamily="34" charset="0"/>
              </a:rPr>
              <a:t> resources to help you in the financial aid process.</a:t>
            </a:r>
          </a:p>
          <a:p>
            <a:pPr>
              <a:spcBef>
                <a:spcPct val="0"/>
              </a:spcBef>
              <a:buFont typeface="Arial" pitchFamily="34" charset="0"/>
              <a:buNone/>
            </a:pPr>
            <a:endParaRPr lang="en-US" baseline="0" dirty="0">
              <a:latin typeface="Arial" pitchFamily="34" charset="0"/>
            </a:endParaRPr>
          </a:p>
          <a:p>
            <a:pPr lvl="1">
              <a:spcBef>
                <a:spcPct val="0"/>
              </a:spcBef>
              <a:buFont typeface="Arial" pitchFamily="34" charset="0"/>
              <a:buChar char="•"/>
            </a:pPr>
            <a:r>
              <a:rPr lang="en-US" baseline="0" dirty="0">
                <a:latin typeface="Arial" pitchFamily="34" charset="0"/>
              </a:rPr>
              <a:t> GAfutures has sections dedicated to state and federal financial aid.</a:t>
            </a:r>
          </a:p>
          <a:p>
            <a:pPr lvl="1">
              <a:spcBef>
                <a:spcPct val="0"/>
              </a:spcBef>
              <a:buFont typeface="Arial" pitchFamily="34" charset="0"/>
              <a:buNone/>
            </a:pPr>
            <a:endParaRPr lang="en-US" baseline="0" dirty="0">
              <a:latin typeface="Arial" pitchFamily="34" charset="0"/>
            </a:endParaRPr>
          </a:p>
          <a:p>
            <a:pPr lvl="1">
              <a:spcBef>
                <a:spcPct val="0"/>
              </a:spcBef>
              <a:buFont typeface="Arial" pitchFamily="34" charset="0"/>
              <a:buChar char="•"/>
            </a:pPr>
            <a:r>
              <a:rPr lang="en-US" baseline="0" dirty="0">
                <a:latin typeface="Arial" pitchFamily="34" charset="0"/>
              </a:rPr>
              <a:t> StudentAid.gov and it’s affiliated sites have a wealth of information about federal financial aid.</a:t>
            </a:r>
            <a:endParaRPr lang="en-US" dirty="0">
              <a:latin typeface="Arial" pitchFamily="34" charset="0"/>
            </a:endParaRPr>
          </a:p>
        </p:txBody>
      </p:sp>
    </p:spTree>
    <p:extLst>
      <p:ext uri="{BB962C8B-B14F-4D97-AF65-F5344CB8AC3E}">
        <p14:creationId xmlns:p14="http://schemas.microsoft.com/office/powerpoint/2010/main" val="991082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Georgia’s primary resource to help students plan, apply, and find affordable ways to pay for their post-secondary education.</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63</a:t>
            </a:fld>
            <a:endParaRPr lang="en-US"/>
          </a:p>
        </p:txBody>
      </p:sp>
    </p:spTree>
    <p:extLst>
      <p:ext uri="{BB962C8B-B14F-4D97-AF65-F5344CB8AC3E}">
        <p14:creationId xmlns:p14="http://schemas.microsoft.com/office/powerpoint/2010/main" val="711961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a:defRPr/>
            </a:pPr>
            <a:fld id="{1A04E5AD-8EA6-417C-AE99-62E1ACAE1D0A}" type="slidenum">
              <a:rPr lang="en-US" smtClean="0"/>
              <a:pPr>
                <a:defRPr/>
              </a:pPr>
              <a:t>65</a:t>
            </a:fld>
            <a:endParaRPr lang="en-US"/>
          </a:p>
        </p:txBody>
      </p:sp>
      <p:sp>
        <p:nvSpPr>
          <p:cNvPr id="67587" name="Rectangle 2"/>
          <p:cNvSpPr>
            <a:spLocks noGrp="1" noRot="1" noChangeAspect="1" noChangeArrowheads="1" noTextEdit="1"/>
          </p:cNvSpPr>
          <p:nvPr>
            <p:ph type="sldImg"/>
          </p:nvPr>
        </p:nvSpPr>
        <p:spPr>
          <a:xfrm>
            <a:off x="1182688" y="695325"/>
            <a:ext cx="4648200" cy="3486150"/>
          </a:xfrm>
          <a:ln/>
        </p:spPr>
      </p:sp>
      <p:sp>
        <p:nvSpPr>
          <p:cNvPr id="67588" name="Rectangle 3"/>
          <p:cNvSpPr>
            <a:spLocks noGrp="1" noChangeArrowheads="1"/>
          </p:cNvSpPr>
          <p:nvPr>
            <p:ph type="body" idx="1"/>
          </p:nvPr>
        </p:nvSpPr>
        <p:spPr>
          <a:xfrm>
            <a:off x="701040" y="4412564"/>
            <a:ext cx="5608320" cy="4188222"/>
          </a:xfrm>
          <a:noFill/>
          <a:ln/>
        </p:spPr>
        <p:txBody>
          <a:bodyPr/>
          <a:lstStyle/>
          <a:p>
            <a:pPr>
              <a:spcBef>
                <a:spcPct val="0"/>
              </a:spcBef>
              <a:buFont typeface="Arial" pitchFamily="34" charset="0"/>
              <a:buChar char="•"/>
            </a:pPr>
            <a:r>
              <a:rPr lang="en-US" baseline="0" dirty="0"/>
              <a:t> You can also call our 800 number or email our Client Services with any questions you may have. </a:t>
            </a:r>
            <a:endParaRPr lang="en-US" dirty="0"/>
          </a:p>
        </p:txBody>
      </p:sp>
    </p:spTree>
    <p:extLst>
      <p:ext uri="{BB962C8B-B14F-4D97-AF65-F5344CB8AC3E}">
        <p14:creationId xmlns:p14="http://schemas.microsoft.com/office/powerpoint/2010/main" val="39012066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You can </a:t>
            </a:r>
            <a:r>
              <a:rPr lang="en-US" baseline="0" dirty="0"/>
              <a:t>follow us on our GAfutures Facebook, Twitter and You Tube for all the latest and greatest information about financial aid – tips, resources, reminders, and more. </a:t>
            </a:r>
          </a:p>
          <a:p>
            <a:pPr>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696D5D99-A7E9-4708-85A1-B42F0A2FCE2E}" type="slidenum">
              <a:rPr lang="en-US" smtClean="0"/>
              <a:pPr>
                <a:defRPr/>
              </a:pPr>
              <a:t>66</a:t>
            </a:fld>
            <a:endParaRPr lang="en-US" dirty="0"/>
          </a:p>
        </p:txBody>
      </p:sp>
    </p:spTree>
    <p:extLst>
      <p:ext uri="{BB962C8B-B14F-4D97-AF65-F5344CB8AC3E}">
        <p14:creationId xmlns:p14="http://schemas.microsoft.com/office/powerpoint/2010/main" val="1214432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college graduate is asked how they paid for their education, most would say by using financial aid, which is a general term. The real question is, which type?  </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7</a:t>
            </a:fld>
            <a:endParaRPr lang="en-US" dirty="0"/>
          </a:p>
        </p:txBody>
      </p:sp>
    </p:spTree>
    <p:extLst>
      <p:ext uri="{BB962C8B-B14F-4D97-AF65-F5344CB8AC3E}">
        <p14:creationId xmlns:p14="http://schemas.microsoft.com/office/powerpoint/2010/main" val="3740335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ways to pay for college is one of the most important, but also one of the most challenging tasks connected to attending college.  Financial aid is any money used to help pay for college.  Financial aid can cover tuition and fees, room and board, books and supplies, transportation and other college-related expenses.</a:t>
            </a:r>
          </a:p>
        </p:txBody>
      </p:sp>
      <p:sp>
        <p:nvSpPr>
          <p:cNvPr id="4" name="Slide Number Placeholder 3"/>
          <p:cNvSpPr>
            <a:spLocks noGrp="1"/>
          </p:cNvSpPr>
          <p:nvPr>
            <p:ph type="sldNum" sz="quarter" idx="5"/>
          </p:nvPr>
        </p:nvSpPr>
        <p:spPr/>
        <p:txBody>
          <a:bodyPr/>
          <a:lstStyle/>
          <a:p>
            <a:fld id="{7F745704-A207-41CF-BC45-184A368CA38A}" type="slidenum">
              <a:rPr lang="en-US" smtClean="0"/>
              <a:pPr/>
              <a:t>8</a:t>
            </a:fld>
            <a:endParaRPr lang="en-US"/>
          </a:p>
        </p:txBody>
      </p:sp>
    </p:spTree>
    <p:extLst>
      <p:ext uri="{BB962C8B-B14F-4D97-AF65-F5344CB8AC3E}">
        <p14:creationId xmlns:p14="http://schemas.microsoft.com/office/powerpoint/2010/main" val="2742670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different types of aid.</a:t>
            </a:r>
          </a:p>
        </p:txBody>
      </p:sp>
      <p:sp>
        <p:nvSpPr>
          <p:cNvPr id="4" name="Slide Number Placeholder 3"/>
          <p:cNvSpPr>
            <a:spLocks noGrp="1"/>
          </p:cNvSpPr>
          <p:nvPr>
            <p:ph type="sldNum" sz="quarter" idx="5"/>
          </p:nvPr>
        </p:nvSpPr>
        <p:spPr/>
        <p:txBody>
          <a:bodyPr/>
          <a:lstStyle/>
          <a:p>
            <a:fld id="{7F745704-A207-41CF-BC45-184A368CA38A}" type="slidenum">
              <a:rPr lang="en-US" smtClean="0"/>
              <a:pPr/>
              <a:t>9</a:t>
            </a:fld>
            <a:endParaRPr lang="en-US"/>
          </a:p>
        </p:txBody>
      </p:sp>
    </p:spTree>
    <p:extLst>
      <p:ext uri="{BB962C8B-B14F-4D97-AF65-F5344CB8AC3E}">
        <p14:creationId xmlns:p14="http://schemas.microsoft.com/office/powerpoint/2010/main" val="1826138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95370"/>
            <a:ext cx="9144000" cy="979136"/>
          </a:xfrm>
        </p:spPr>
        <p:txBody>
          <a:bodyPr wrap="square" anchor="ctr">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0" y="1574506"/>
            <a:ext cx="9144000" cy="550258"/>
          </a:xfrm>
        </p:spPr>
        <p:txBody>
          <a:bodyPr anchor="ct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ext Placeholder 13"/>
          <p:cNvSpPr>
            <a:spLocks noGrp="1"/>
          </p:cNvSpPr>
          <p:nvPr>
            <p:ph type="body" sz="quarter" idx="10" hasCustomPrompt="1"/>
          </p:nvPr>
        </p:nvSpPr>
        <p:spPr>
          <a:xfrm>
            <a:off x="0" y="2347772"/>
            <a:ext cx="9143999" cy="548264"/>
          </a:xfrm>
        </p:spPr>
        <p:txBody>
          <a:bodyPr anchor="ctr">
            <a:noAutofit/>
          </a:bodyPr>
          <a:lstStyle>
            <a:lvl1pPr marL="0" indent="0" algn="ctr">
              <a:buNone/>
              <a:defRPr sz="2400" b="1"/>
            </a:lvl1pPr>
          </a:lstStyle>
          <a:p>
            <a:pPr lvl="0"/>
            <a:r>
              <a:rPr lang="en-US" dirty="0"/>
              <a:t>Presenter, 24pt</a:t>
            </a:r>
          </a:p>
        </p:txBody>
      </p:sp>
      <p:sp>
        <p:nvSpPr>
          <p:cNvPr id="15" name="Text Placeholder 13"/>
          <p:cNvSpPr>
            <a:spLocks noGrp="1"/>
          </p:cNvSpPr>
          <p:nvPr>
            <p:ph type="body" sz="quarter" idx="11" hasCustomPrompt="1"/>
          </p:nvPr>
        </p:nvSpPr>
        <p:spPr>
          <a:xfrm>
            <a:off x="1" y="2913175"/>
            <a:ext cx="9143999" cy="548264"/>
          </a:xfrm>
        </p:spPr>
        <p:txBody>
          <a:bodyPr anchor="ctr">
            <a:noAutofit/>
          </a:bodyPr>
          <a:lstStyle>
            <a:lvl1pPr marL="0" indent="0" algn="ctr">
              <a:buNone/>
              <a:defRPr sz="2400" b="0" i="1"/>
            </a:lvl1pPr>
          </a:lstStyle>
          <a:p>
            <a:pPr lvl="0"/>
            <a:r>
              <a:rPr lang="en-US" dirty="0"/>
              <a:t>Title, 24pt</a:t>
            </a:r>
          </a:p>
        </p:txBody>
      </p:sp>
      <p:sp>
        <p:nvSpPr>
          <p:cNvPr id="16" name="Text Placeholder 13"/>
          <p:cNvSpPr>
            <a:spLocks noGrp="1"/>
          </p:cNvSpPr>
          <p:nvPr>
            <p:ph type="body" sz="quarter" idx="12" hasCustomPrompt="1"/>
          </p:nvPr>
        </p:nvSpPr>
        <p:spPr>
          <a:xfrm>
            <a:off x="-1" y="3478578"/>
            <a:ext cx="9143999" cy="548264"/>
          </a:xfrm>
        </p:spPr>
        <p:txBody>
          <a:bodyPr anchor="ctr">
            <a:noAutofit/>
          </a:bodyPr>
          <a:lstStyle>
            <a:lvl1pPr marL="0" indent="0" algn="ctr">
              <a:buNone/>
              <a:defRPr sz="2400" b="0" i="1" baseline="0"/>
            </a:lvl1pPr>
          </a:lstStyle>
          <a:p>
            <a:pPr lvl="0"/>
            <a:r>
              <a:rPr lang="en-US" dirty="0"/>
              <a:t>Month 1, 2018</a:t>
            </a:r>
          </a:p>
        </p:txBody>
      </p:sp>
    </p:spTree>
    <p:extLst>
      <p:ext uri="{BB962C8B-B14F-4D97-AF65-F5344CB8AC3E}">
        <p14:creationId xmlns:p14="http://schemas.microsoft.com/office/powerpoint/2010/main" val="664908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12035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901353"/>
            <a:ext cx="9144000" cy="1085614"/>
          </a:xfrm>
        </p:spPr>
        <p:txBody>
          <a:bodyPr wrap="square" anchor="b">
            <a:normAutofit/>
          </a:bodyPr>
          <a:lstStyle>
            <a:lvl1pPr>
              <a:defRPr sz="3600" b="1" baseline="0"/>
            </a:lvl1pPr>
          </a:lstStyle>
          <a:p>
            <a:r>
              <a:rPr lang="en-US" dirty="0"/>
              <a:t>Click to edit divider slide title</a:t>
            </a:r>
          </a:p>
        </p:txBody>
      </p:sp>
      <p:sp>
        <p:nvSpPr>
          <p:cNvPr id="3" name="Text Placeholder 2"/>
          <p:cNvSpPr>
            <a:spLocks noGrp="1"/>
          </p:cNvSpPr>
          <p:nvPr>
            <p:ph type="body" idx="1" hasCustomPrompt="1"/>
          </p:nvPr>
        </p:nvSpPr>
        <p:spPr>
          <a:xfrm>
            <a:off x="1" y="2995058"/>
            <a:ext cx="9144000" cy="468057"/>
          </a:xfrm>
        </p:spPr>
        <p:txBody>
          <a:bodyPr>
            <a:normAutofit/>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
        <p:nvSpPr>
          <p:cNvPr id="6" name="Slide Number Placeholder 5"/>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398373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922492"/>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47170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 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3999" cy="1391830"/>
          </a:xfrm>
        </p:spPr>
        <p:txBody>
          <a:bodyPr anchor="ctr">
            <a:noAutofit/>
          </a:bodyPr>
          <a:lstStyle>
            <a:lvl1pPr>
              <a:defRPr sz="3500"/>
            </a:lvl1pPr>
          </a:lstStyle>
          <a:p>
            <a:r>
              <a:rPr lang="en-US" dirty="0"/>
              <a:t>Click</a:t>
            </a:r>
            <a:br>
              <a:rPr lang="en-US" dirty="0"/>
            </a:br>
            <a:r>
              <a:rPr lang="en-US" dirty="0"/>
              <a:t>to edit</a:t>
            </a:r>
            <a:br>
              <a:rPr lang="en-US" dirty="0"/>
            </a:br>
            <a:r>
              <a:rPr lang="en-US" dirty="0"/>
              <a:t>Master title style</a:t>
            </a:r>
          </a:p>
        </p:txBody>
      </p:sp>
      <p:sp>
        <p:nvSpPr>
          <p:cNvPr id="3" name="Slide Number Placeholder 2"/>
          <p:cNvSpPr>
            <a:spLocks noGrp="1"/>
          </p:cNvSpPr>
          <p:nvPr>
            <p:ph type="sldNum" sz="quarter" idx="10"/>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310087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3 Line Title Slide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3999" cy="1391830"/>
          </a:xfrm>
        </p:spPr>
        <p:txBody>
          <a:bodyPr anchor="ctr">
            <a:noAutofit/>
          </a:bodyPr>
          <a:lstStyle>
            <a:lvl1pPr>
              <a:defRPr sz="3500"/>
            </a:lvl1pPr>
          </a:lstStyle>
          <a:p>
            <a:r>
              <a:rPr lang="en-US" dirty="0"/>
              <a:t>Click</a:t>
            </a:r>
            <a:br>
              <a:rPr lang="en-US" dirty="0"/>
            </a:br>
            <a:r>
              <a:rPr lang="en-US" dirty="0"/>
              <a:t>to edit</a:t>
            </a:r>
            <a:br>
              <a:rPr lang="en-US" dirty="0"/>
            </a:br>
            <a:r>
              <a:rPr lang="en-US" dirty="0"/>
              <a:t>Master title style</a:t>
            </a:r>
          </a:p>
        </p:txBody>
      </p:sp>
      <p:sp>
        <p:nvSpPr>
          <p:cNvPr id="3" name="Slide Number Placeholder 2"/>
          <p:cNvSpPr>
            <a:spLocks noGrp="1"/>
          </p:cNvSpPr>
          <p:nvPr>
            <p:ph type="sldNum" sz="quarter" idx="10"/>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400340161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205875"/>
            <a:ext cx="3886200" cy="4946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6300" y="1205875"/>
            <a:ext cx="3886200" cy="4946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7E8C47A-6F4F-4ACC-A320-EBAABBC2BD65}" type="slidenum">
              <a:rPr lang="en-US" smtClean="0"/>
              <a:t>‹#›</a:t>
            </a:fld>
            <a:endParaRPr lang="en-US" dirty="0"/>
          </a:p>
        </p:txBody>
      </p:sp>
    </p:spTree>
    <p:extLst>
      <p:ext uri="{BB962C8B-B14F-4D97-AF65-F5344CB8AC3E}">
        <p14:creationId xmlns:p14="http://schemas.microsoft.com/office/powerpoint/2010/main" val="152903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2531" name="Rectangle 3"/>
          <p:cNvSpPr>
            <a:spLocks noGrp="1" noChangeArrowheads="1"/>
          </p:cNvSpPr>
          <p:nvPr>
            <p:ph type="ctrTitle"/>
          </p:nvPr>
        </p:nvSpPr>
        <p:spPr>
          <a:xfrm>
            <a:off x="4144963" y="2984500"/>
            <a:ext cx="4381500" cy="1470025"/>
          </a:xfrm>
          <a:ln/>
        </p:spPr>
        <p:txBody>
          <a:bodyPr anchor="t"/>
          <a:lstStyle>
            <a:lvl1pPr>
              <a:defRPr sz="3500"/>
            </a:lvl1pPr>
          </a:lstStyle>
          <a:p>
            <a:r>
              <a:rPr lang="en-US"/>
              <a:t>Click to edit Master title style</a:t>
            </a:r>
          </a:p>
        </p:txBody>
      </p:sp>
      <p:sp>
        <p:nvSpPr>
          <p:cNvPr id="22532" name="Rectangle 4"/>
          <p:cNvSpPr>
            <a:spLocks noGrp="1" noChangeArrowheads="1"/>
          </p:cNvSpPr>
          <p:nvPr>
            <p:ph type="subTitle" idx="1"/>
          </p:nvPr>
        </p:nvSpPr>
        <p:spPr>
          <a:xfrm>
            <a:off x="4144963" y="4708525"/>
            <a:ext cx="4381500" cy="1520825"/>
          </a:xfrm>
          <a:ln/>
        </p:spPr>
        <p:txBody>
          <a:bodyPr/>
          <a:lstStyle>
            <a:lvl1pPr marL="0" indent="0">
              <a:buFontTx/>
              <a:buNone/>
              <a:defRPr sz="1900" b="0" i="1"/>
            </a:lvl1pPr>
          </a:lstStyle>
          <a:p>
            <a:r>
              <a:rPr lang="en-US"/>
              <a:t>Click to edit Master subtitle style</a:t>
            </a:r>
          </a:p>
        </p:txBody>
      </p:sp>
    </p:spTree>
    <p:extLst>
      <p:ext uri="{BB962C8B-B14F-4D97-AF65-F5344CB8AC3E}">
        <p14:creationId xmlns:p14="http://schemas.microsoft.com/office/powerpoint/2010/main" val="18021153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540DB076-7D8D-45ED-893B-39B08E835FDB}" type="slidenum">
              <a:t>‹#›</a:t>
            </a:fld>
            <a:endParaRPr/>
          </a:p>
        </p:txBody>
      </p:sp>
    </p:spTree>
    <p:extLst>
      <p:ext uri="{BB962C8B-B14F-4D97-AF65-F5344CB8AC3E}">
        <p14:creationId xmlns:p14="http://schemas.microsoft.com/office/powerpoint/2010/main" val="1430694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3999" cy="922492"/>
          </a:xfrm>
          <a:prstGeom prst="rect">
            <a:avLst/>
          </a:prstGeom>
        </p:spPr>
        <p:txBody>
          <a:bodyPr vert="horz" wrap="square"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23028" y="1288994"/>
            <a:ext cx="8297941" cy="4785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480452" y="6436231"/>
            <a:ext cx="601339" cy="365125"/>
          </a:xfrm>
          <a:prstGeom prst="rect">
            <a:avLst/>
          </a:prstGeom>
        </p:spPr>
        <p:txBody>
          <a:bodyPr vert="horz" lIns="91440" tIns="45720" rIns="91440" bIns="45720" rtlCol="0" anchor="ctr"/>
          <a:lstStyle>
            <a:lvl1pPr algn="r">
              <a:defRPr sz="1200">
                <a:solidFill>
                  <a:srgbClr val="9BD6CE"/>
                </a:solidFill>
              </a:defRPr>
            </a:lvl1pPr>
          </a:lstStyle>
          <a:p>
            <a:fld id="{B7E8C47A-6F4F-4ACC-A320-EBAABBC2BD65}" type="slidenum">
              <a:rPr lang="en-US" smtClean="0"/>
              <a:t>‹#›</a:t>
            </a:fld>
            <a:endParaRPr lang="en-US" dirty="0"/>
          </a:p>
        </p:txBody>
      </p:sp>
    </p:spTree>
    <p:extLst>
      <p:ext uri="{BB962C8B-B14F-4D97-AF65-F5344CB8AC3E}">
        <p14:creationId xmlns:p14="http://schemas.microsoft.com/office/powerpoint/2010/main" val="42512390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hdr="0" ftr="0" dt="0"/>
  <p:txStyles>
    <p:titleStyle>
      <a:lvl1pPr algn="ctr" defTabSz="914400" rtl="0" eaLnBrk="1" latinLnBrk="0" hangingPunct="1">
        <a:lnSpc>
          <a:spcPct val="90000"/>
        </a:lnSpc>
        <a:spcBef>
          <a:spcPct val="0"/>
        </a:spcBef>
        <a:buNone/>
        <a:defRPr sz="3600" b="1" kern="1200">
          <a:solidFill>
            <a:srgbClr val="9BD6CE"/>
          </a:solidFill>
          <a:latin typeface="ArcherPro Semi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B3_2F2503A9.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38.jpe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creativecommons.org/2017/06/06/us-doe-open-licensing/"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44.tmp"/><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664630"/>
            <a:ext cx="9144000" cy="979136"/>
          </a:xfrm>
        </p:spPr>
        <p:txBody>
          <a:bodyPr>
            <a:normAutofit/>
          </a:bodyPr>
          <a:lstStyle/>
          <a:p>
            <a:r>
              <a:rPr lang="en-US" sz="6000" dirty="0"/>
              <a:t> Financial Aid 101:</a:t>
            </a:r>
            <a:endParaRPr lang="en-US" sz="4400" dirty="0"/>
          </a:p>
        </p:txBody>
      </p:sp>
      <p:sp>
        <p:nvSpPr>
          <p:cNvPr id="2" name="Subtitle 1">
            <a:extLst>
              <a:ext uri="{FF2B5EF4-FFF2-40B4-BE49-F238E27FC236}">
                <a16:creationId xmlns:a16="http://schemas.microsoft.com/office/drawing/2014/main" id="{3A7AC099-E6C8-4BB2-8200-5A74501CF566}"/>
              </a:ext>
            </a:extLst>
          </p:cNvPr>
          <p:cNvSpPr>
            <a:spLocks noGrp="1"/>
          </p:cNvSpPr>
          <p:nvPr>
            <p:ph type="subTitle" idx="1"/>
          </p:nvPr>
        </p:nvSpPr>
        <p:spPr/>
        <p:txBody>
          <a:bodyPr/>
          <a:lstStyle/>
          <a:p>
            <a:r>
              <a:rPr lang="en-US" dirty="0"/>
              <a:t>Federal and State Aid</a:t>
            </a:r>
          </a:p>
        </p:txBody>
      </p:sp>
      <p:sp>
        <p:nvSpPr>
          <p:cNvPr id="3" name="Text Placeholder 2">
            <a:extLst>
              <a:ext uri="{FF2B5EF4-FFF2-40B4-BE49-F238E27FC236}">
                <a16:creationId xmlns:a16="http://schemas.microsoft.com/office/drawing/2014/main" id="{8D877716-291C-4D2B-A0BF-9084562BF370}"/>
              </a:ext>
            </a:extLst>
          </p:cNvPr>
          <p:cNvSpPr>
            <a:spLocks noGrp="1"/>
          </p:cNvSpPr>
          <p:nvPr>
            <p:ph type="body" sz="quarter" idx="10"/>
          </p:nvPr>
        </p:nvSpPr>
        <p:spPr>
          <a:xfrm>
            <a:off x="1" y="2389974"/>
            <a:ext cx="9143999" cy="548264"/>
          </a:xfrm>
        </p:spPr>
        <p:txBody>
          <a:bodyPr/>
          <a:lstStyle/>
          <a:p>
            <a:r>
              <a:rPr lang="en-US" dirty="0"/>
              <a:t>Anna Roberts</a:t>
            </a:r>
          </a:p>
        </p:txBody>
      </p:sp>
      <p:sp>
        <p:nvSpPr>
          <p:cNvPr id="4" name="Text Placeholder 3">
            <a:extLst>
              <a:ext uri="{FF2B5EF4-FFF2-40B4-BE49-F238E27FC236}">
                <a16:creationId xmlns:a16="http://schemas.microsoft.com/office/drawing/2014/main" id="{482D04E9-BE3F-45F6-B186-2E603A1D928D}"/>
              </a:ext>
            </a:extLst>
          </p:cNvPr>
          <p:cNvSpPr>
            <a:spLocks noGrp="1"/>
          </p:cNvSpPr>
          <p:nvPr>
            <p:ph type="body" sz="quarter" idx="11"/>
          </p:nvPr>
        </p:nvSpPr>
        <p:spPr/>
        <p:txBody>
          <a:bodyPr/>
          <a:lstStyle/>
          <a:p>
            <a:r>
              <a:rPr lang="en-US" dirty="0"/>
              <a:t>aroberts@gsfc.org</a:t>
            </a:r>
          </a:p>
        </p:txBody>
      </p:sp>
      <p:sp>
        <p:nvSpPr>
          <p:cNvPr id="5" name="Text Placeholder 4">
            <a:extLst>
              <a:ext uri="{FF2B5EF4-FFF2-40B4-BE49-F238E27FC236}">
                <a16:creationId xmlns:a16="http://schemas.microsoft.com/office/drawing/2014/main" id="{A5A3B088-A6AB-4A7F-B368-04DB5DCFF09B}"/>
              </a:ext>
            </a:extLst>
          </p:cNvPr>
          <p:cNvSpPr>
            <a:spLocks noGrp="1"/>
          </p:cNvSpPr>
          <p:nvPr>
            <p:ph type="body" sz="quarter" idx="12"/>
          </p:nvPr>
        </p:nvSpPr>
        <p:spPr>
          <a:xfrm flipH="1">
            <a:off x="9143998" y="3684446"/>
            <a:ext cx="639099" cy="342395"/>
          </a:xfrm>
        </p:spPr>
        <p:txBody>
          <a:bodyPr/>
          <a:lstStyle/>
          <a:p>
            <a:endParaRPr lang="en-US" dirty="0"/>
          </a:p>
        </p:txBody>
      </p:sp>
    </p:spTree>
    <p:extLst>
      <p:ext uri="{BB962C8B-B14F-4D97-AF65-F5344CB8AC3E}">
        <p14:creationId xmlns:p14="http://schemas.microsoft.com/office/powerpoint/2010/main" val="3585215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 GAfutures Scholarship Search</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sz="half" idx="1"/>
          </p:nvPr>
        </p:nvSpPr>
        <p:spPr>
          <a:xfrm>
            <a:off x="256442" y="1219201"/>
            <a:ext cx="5373796" cy="4957762"/>
          </a:xfrm>
        </p:spPr>
        <p:txBody>
          <a:bodyPr>
            <a:normAutofit lnSpcReduction="10000"/>
          </a:bodyPr>
          <a:lstStyle/>
          <a:p>
            <a:pPr marL="0" indent="0">
              <a:buNone/>
            </a:pPr>
            <a:r>
              <a:rPr lang="en-US" sz="3200" dirty="0"/>
              <a:t>Scholarship Search Tips</a:t>
            </a:r>
          </a:p>
          <a:p>
            <a:r>
              <a:rPr lang="en-US" dirty="0"/>
              <a:t>Start search early</a:t>
            </a:r>
          </a:p>
          <a:p>
            <a:r>
              <a:rPr lang="en-US" sz="2800" dirty="0"/>
              <a:t>Don’t stop at one, two, or three</a:t>
            </a:r>
          </a:p>
          <a:p>
            <a:r>
              <a:rPr lang="en-US" dirty="0"/>
              <a:t>Be creative</a:t>
            </a:r>
          </a:p>
          <a:p>
            <a:pPr lvl="1"/>
            <a:r>
              <a:rPr lang="en-US" dirty="0"/>
              <a:t>Consider family, hobbies, career interests, medical history, or college major </a:t>
            </a:r>
          </a:p>
          <a:p>
            <a:r>
              <a:rPr lang="en-US" dirty="0"/>
              <a:t>Look for scholarships even after beginning college</a:t>
            </a:r>
          </a:p>
          <a:p>
            <a:r>
              <a:rPr lang="en-US" dirty="0">
                <a:solidFill>
                  <a:srgbClr val="9BD6CE"/>
                </a:solidFill>
              </a:rPr>
              <a:t>DO NOT PAY ANYONE TO HELP FIND OR APPLY FOR SCHOLARSHIPS!</a:t>
            </a:r>
          </a:p>
          <a:p>
            <a:pPr marL="0" indent="0">
              <a:buNone/>
            </a:pPr>
            <a:endParaRPr lang="en-US" dirty="0"/>
          </a:p>
          <a:p>
            <a:pPr marL="0" indent="0">
              <a:buNone/>
            </a:pPr>
            <a:endParaRPr lang="en-US" sz="2800" dirty="0"/>
          </a:p>
        </p:txBody>
      </p:sp>
      <p:sp>
        <p:nvSpPr>
          <p:cNvPr id="4" name="Slide Number Placeholder 3"/>
          <p:cNvSpPr>
            <a:spLocks noGrp="1"/>
          </p:cNvSpPr>
          <p:nvPr>
            <p:ph type="sldNum" sz="quarter" idx="12"/>
          </p:nvPr>
        </p:nvSpPr>
        <p:spPr/>
        <p:txBody>
          <a:bodyPr/>
          <a:lstStyle/>
          <a:p>
            <a:pPr>
              <a:defRPr/>
            </a:pPr>
            <a:fld id="{0CBD98A8-9AD1-45DC-91BD-A129B3518539}" type="slidenum">
              <a:rPr lang="en-US" smtClean="0"/>
              <a:pPr>
                <a:defRPr/>
              </a:pPr>
              <a:t>10</a:t>
            </a:fld>
            <a:endParaRPr lang="en-US" dirty="0"/>
          </a:p>
        </p:txBody>
      </p:sp>
      <p:pic>
        <p:nvPicPr>
          <p:cNvPr id="6" name="Picture 5">
            <a:extLst>
              <a:ext uri="{FF2B5EF4-FFF2-40B4-BE49-F238E27FC236}">
                <a16:creationId xmlns:a16="http://schemas.microsoft.com/office/drawing/2014/main" id="{C853C785-C88C-44C5-B64C-636F2A6CECFF}"/>
              </a:ext>
            </a:extLst>
          </p:cNvPr>
          <p:cNvPicPr>
            <a:picLocks noChangeAspect="1"/>
          </p:cNvPicPr>
          <p:nvPr/>
        </p:nvPicPr>
        <p:blipFill>
          <a:blip r:embed="rId3"/>
          <a:stretch>
            <a:fillRect/>
          </a:stretch>
        </p:blipFill>
        <p:spPr>
          <a:xfrm>
            <a:off x="5746485" y="2585664"/>
            <a:ext cx="3141073" cy="1927838"/>
          </a:xfrm>
          <a:prstGeom prst="rect">
            <a:avLst/>
          </a:prstGeom>
        </p:spPr>
      </p:pic>
    </p:spTree>
    <p:extLst>
      <p:ext uri="{BB962C8B-B14F-4D97-AF65-F5344CB8AC3E}">
        <p14:creationId xmlns:p14="http://schemas.microsoft.com/office/powerpoint/2010/main" val="3268339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17D1-62FF-48E8-8BA0-C946401C1196}"/>
              </a:ext>
            </a:extLst>
          </p:cNvPr>
          <p:cNvSpPr>
            <a:spLocks noGrp="1"/>
          </p:cNvSpPr>
          <p:nvPr>
            <p:ph type="title"/>
          </p:nvPr>
        </p:nvSpPr>
        <p:spPr>
          <a:xfrm>
            <a:off x="1" y="1901353"/>
            <a:ext cx="9144000" cy="1085614"/>
          </a:xfrm>
        </p:spPr>
        <p:txBody>
          <a:bodyPr>
            <a:normAutofit/>
          </a:bodyPr>
          <a:lstStyle/>
          <a:p>
            <a:r>
              <a:rPr lang="en-US" dirty="0"/>
              <a:t>Federal Aid Programs</a:t>
            </a:r>
          </a:p>
        </p:txBody>
      </p:sp>
      <p:sp>
        <p:nvSpPr>
          <p:cNvPr id="6" name="Text Placeholder 5">
            <a:extLst>
              <a:ext uri="{FF2B5EF4-FFF2-40B4-BE49-F238E27FC236}">
                <a16:creationId xmlns:a16="http://schemas.microsoft.com/office/drawing/2014/main" id="{1591E9FF-4058-4C0B-A082-4E207F83BECC}"/>
              </a:ext>
            </a:extLst>
          </p:cNvPr>
          <p:cNvSpPr>
            <a:spLocks noGrp="1"/>
          </p:cNvSpPr>
          <p:nvPr>
            <p:ph type="body" idx="1"/>
          </p:nvPr>
        </p:nvSpPr>
        <p:spPr/>
        <p:txBody>
          <a:bodyPr>
            <a:normAutofit lnSpcReduction="10000"/>
          </a:bodyPr>
          <a:lstStyle/>
          <a:p>
            <a:endParaRPr lang="en-US"/>
          </a:p>
        </p:txBody>
      </p:sp>
      <p:sp>
        <p:nvSpPr>
          <p:cNvPr id="4" name="Slide Number Placeholder 3">
            <a:extLst>
              <a:ext uri="{FF2B5EF4-FFF2-40B4-BE49-F238E27FC236}">
                <a16:creationId xmlns:a16="http://schemas.microsoft.com/office/drawing/2014/main" id="{8D2EBCB4-FE41-4E77-95EA-7B67F5ED7495}"/>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11</a:t>
            </a:fld>
            <a:endParaRPr lang="en-US" dirty="0"/>
          </a:p>
        </p:txBody>
      </p:sp>
    </p:spTree>
    <p:extLst>
      <p:ext uri="{BB962C8B-B14F-4D97-AF65-F5344CB8AC3E}">
        <p14:creationId xmlns:p14="http://schemas.microsoft.com/office/powerpoint/2010/main" val="1407326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7FC7-00A7-411B-A5BB-91B52E3C6573}"/>
              </a:ext>
            </a:extLst>
          </p:cNvPr>
          <p:cNvSpPr>
            <a:spLocks noGrp="1"/>
          </p:cNvSpPr>
          <p:nvPr>
            <p:ph type="title"/>
          </p:nvPr>
        </p:nvSpPr>
        <p:spPr>
          <a:xfrm>
            <a:off x="0" y="1"/>
            <a:ext cx="9143999" cy="922492"/>
          </a:xfrm>
        </p:spPr>
        <p:txBody>
          <a:bodyPr/>
          <a:lstStyle/>
          <a:p>
            <a:r>
              <a:rPr lang="en-US" dirty="0"/>
              <a:t>How to Get Federal Student Aid </a:t>
            </a:r>
          </a:p>
        </p:txBody>
      </p:sp>
      <p:sp>
        <p:nvSpPr>
          <p:cNvPr id="4" name="Rectangle 6">
            <a:extLst>
              <a:ext uri="{FF2B5EF4-FFF2-40B4-BE49-F238E27FC236}">
                <a16:creationId xmlns:a16="http://schemas.microsoft.com/office/drawing/2014/main" id="{5451FB77-D61C-458D-B2F3-B8752AAEC245}"/>
              </a:ext>
            </a:extLst>
          </p:cNvPr>
          <p:cNvSpPr>
            <a:spLocks noGrp="1" noChangeArrowheads="1"/>
          </p:cNvSpPr>
          <p:nvPr>
            <p:ph idx="1"/>
          </p:nvPr>
        </p:nvSpPr>
        <p:spPr>
          <a:xfrm>
            <a:off x="423028" y="1288994"/>
            <a:ext cx="8297941" cy="4785568"/>
          </a:xfrm>
        </p:spPr>
        <p:txBody>
          <a:bodyPr/>
          <a:lstStyle/>
          <a:p>
            <a:r>
              <a:rPr lang="en-US" dirty="0"/>
              <a:t>Be a U.S. citizen or eligible non-citizen</a:t>
            </a:r>
          </a:p>
          <a:p>
            <a:r>
              <a:rPr lang="en-US" dirty="0"/>
              <a:t>Be a high school graduate or GED recipient</a:t>
            </a:r>
          </a:p>
          <a:p>
            <a:r>
              <a:rPr lang="en-US" dirty="0"/>
              <a:t>Be enrolled in an eligible degree/certificate program</a:t>
            </a:r>
          </a:p>
          <a:p>
            <a:r>
              <a:rPr lang="en-US" dirty="0"/>
              <a:t>Have a valid Social Security number</a:t>
            </a:r>
          </a:p>
          <a:p>
            <a:r>
              <a:rPr lang="en-US" dirty="0"/>
              <a:t>Maintain Satisfactory Academic Progress</a:t>
            </a:r>
          </a:p>
        </p:txBody>
      </p:sp>
      <p:sp>
        <p:nvSpPr>
          <p:cNvPr id="3" name="Slide Number Placeholder 2">
            <a:extLst>
              <a:ext uri="{FF2B5EF4-FFF2-40B4-BE49-F238E27FC236}">
                <a16:creationId xmlns:a16="http://schemas.microsoft.com/office/drawing/2014/main" id="{FFF82BC9-00FA-4B74-957C-F050C5661E29}"/>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12</a:t>
            </a:fld>
            <a:endParaRPr lang="en-US" dirty="0"/>
          </a:p>
        </p:txBody>
      </p:sp>
      <p:pic>
        <p:nvPicPr>
          <p:cNvPr id="5" name="Picture 4">
            <a:extLst>
              <a:ext uri="{FF2B5EF4-FFF2-40B4-BE49-F238E27FC236}">
                <a16:creationId xmlns:a16="http://schemas.microsoft.com/office/drawing/2014/main" id="{31B78B6C-F320-495F-9BD9-CB2533E2D7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444" b="3812"/>
          <a:stretch/>
        </p:blipFill>
        <p:spPr>
          <a:xfrm>
            <a:off x="1540268" y="4238318"/>
            <a:ext cx="5867400" cy="1900258"/>
          </a:xfrm>
          <a:prstGeom prst="rect">
            <a:avLst/>
          </a:prstGeom>
          <a:ln w="44450">
            <a:solidFill>
              <a:srgbClr val="9BD6CE"/>
            </a:solidFill>
            <a:extLst>
              <a:ext uri="{C807C97D-BFC1-408E-A445-0C87EB9F89A2}">
                <ask:lineSketchStyleProps xmlns:ask="http://schemas.microsoft.com/office/drawing/2018/sketchyshapes" sd="1219033472">
                  <a:custGeom>
                    <a:avLst/>
                    <a:gdLst>
                      <a:gd name="connsiteX0" fmla="*/ 0 w 5867400"/>
                      <a:gd name="connsiteY0" fmla="*/ 0 h 1900258"/>
                      <a:gd name="connsiteX1" fmla="*/ 5867400 w 5867400"/>
                      <a:gd name="connsiteY1" fmla="*/ 0 h 1900258"/>
                      <a:gd name="connsiteX2" fmla="*/ 5867400 w 5867400"/>
                      <a:gd name="connsiteY2" fmla="*/ 1900258 h 1900258"/>
                      <a:gd name="connsiteX3" fmla="*/ 0 w 5867400"/>
                      <a:gd name="connsiteY3" fmla="*/ 1900258 h 1900258"/>
                      <a:gd name="connsiteX4" fmla="*/ 0 w 5867400"/>
                      <a:gd name="connsiteY4" fmla="*/ 0 h 1900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400" h="1900258" fill="none" extrusionOk="0">
                        <a:moveTo>
                          <a:pt x="0" y="0"/>
                        </a:moveTo>
                        <a:cubicBezTo>
                          <a:pt x="1084764" y="-49533"/>
                          <a:pt x="4558778" y="-14809"/>
                          <a:pt x="5867400" y="0"/>
                        </a:cubicBezTo>
                        <a:cubicBezTo>
                          <a:pt x="5955039" y="872198"/>
                          <a:pt x="5794721" y="1669987"/>
                          <a:pt x="5867400" y="1900258"/>
                        </a:cubicBezTo>
                        <a:cubicBezTo>
                          <a:pt x="3687018" y="1852027"/>
                          <a:pt x="695435" y="1984713"/>
                          <a:pt x="0" y="1900258"/>
                        </a:cubicBezTo>
                        <a:cubicBezTo>
                          <a:pt x="-38581" y="1584868"/>
                          <a:pt x="63341" y="345376"/>
                          <a:pt x="0" y="0"/>
                        </a:cubicBezTo>
                        <a:close/>
                      </a:path>
                      <a:path w="5867400" h="1900258" stroke="0" extrusionOk="0">
                        <a:moveTo>
                          <a:pt x="0" y="0"/>
                        </a:moveTo>
                        <a:cubicBezTo>
                          <a:pt x="2651684" y="118645"/>
                          <a:pt x="3217457" y="116012"/>
                          <a:pt x="5867400" y="0"/>
                        </a:cubicBezTo>
                        <a:cubicBezTo>
                          <a:pt x="5734518" y="617999"/>
                          <a:pt x="5952351" y="1014886"/>
                          <a:pt x="5867400" y="1900258"/>
                        </a:cubicBezTo>
                        <a:cubicBezTo>
                          <a:pt x="3259772" y="2034858"/>
                          <a:pt x="1678885" y="1743062"/>
                          <a:pt x="0" y="1900258"/>
                        </a:cubicBezTo>
                        <a:cubicBezTo>
                          <a:pt x="-20187" y="1103961"/>
                          <a:pt x="-152480" y="426157"/>
                          <a:pt x="0" y="0"/>
                        </a:cubicBezTo>
                        <a:close/>
                      </a:path>
                    </a:pathLst>
                  </a:custGeom>
                  <ask:type>
                    <ask:lineSketchNone/>
                  </ask:type>
                </ask:lineSketchStyleProps>
              </a:ext>
            </a:extLst>
          </a:ln>
        </p:spPr>
      </p:pic>
    </p:spTree>
    <p:extLst>
      <p:ext uri="{BB962C8B-B14F-4D97-AF65-F5344CB8AC3E}">
        <p14:creationId xmlns:p14="http://schemas.microsoft.com/office/powerpoint/2010/main" val="224677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3999" cy="922492"/>
          </a:xfrm>
        </p:spPr>
        <p:txBody>
          <a:bodyPr>
            <a:normAutofit fontScale="90000"/>
          </a:bodyPr>
          <a:lstStyle/>
          <a:p>
            <a:r>
              <a:rPr lang="en-US" dirty="0"/>
              <a:t> Federal Financial Aid Programs</a:t>
            </a:r>
            <a:br>
              <a:rPr lang="en-US" dirty="0"/>
            </a:br>
            <a:r>
              <a:rPr lang="en-US" dirty="0"/>
              <a:t>Grants</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423028" y="1288994"/>
            <a:ext cx="8297941" cy="4785568"/>
          </a:xfrm>
        </p:spPr>
        <p:txBody>
          <a:bodyPr vert="horz" lIns="91440" tIns="45720" rIns="91440" bIns="45720" rtlCol="0" anchor="t">
            <a:normAutofit/>
          </a:bodyPr>
          <a:lstStyle/>
          <a:p>
            <a:r>
              <a:rPr lang="en-US" dirty="0"/>
              <a:t>Pell Grant</a:t>
            </a:r>
          </a:p>
          <a:p>
            <a:pPr lvl="1"/>
            <a:r>
              <a:rPr lang="en-US" dirty="0"/>
              <a:t>Undergraduate student with financial need</a:t>
            </a:r>
          </a:p>
          <a:p>
            <a:pPr lvl="1"/>
            <a:r>
              <a:rPr lang="en-US" dirty="0">
                <a:latin typeface="Univers LT Pro 55"/>
              </a:rPr>
              <a:t>Maximum amount for 2024-2025 is $7,395</a:t>
            </a:r>
          </a:p>
          <a:p>
            <a:endParaRPr lang="en-US" dirty="0"/>
          </a:p>
          <a:p>
            <a:r>
              <a:rPr lang="en-US" dirty="0"/>
              <a:t>Federal Supplemental Educational Opportunity Grant (FSEOG)</a:t>
            </a:r>
          </a:p>
          <a:p>
            <a:pPr lvl="1"/>
            <a:r>
              <a:rPr lang="en-US" dirty="0"/>
              <a:t>Undergraduate student with exceptional financial need</a:t>
            </a:r>
          </a:p>
          <a:p>
            <a:pPr lvl="1"/>
            <a:r>
              <a:rPr lang="en-US" dirty="0"/>
              <a:t>Pell Grant recipients receive priority</a:t>
            </a:r>
          </a:p>
          <a:p>
            <a:pPr lvl="1"/>
            <a:r>
              <a:rPr lang="en-US" dirty="0"/>
              <a:t>Up to $4,000</a:t>
            </a:r>
          </a:p>
          <a:p>
            <a:endParaRPr lang="en-US" dirty="0"/>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13</a:t>
            </a:fld>
            <a:endParaRPr lang="en-US" dirty="0"/>
          </a:p>
        </p:txBody>
      </p:sp>
    </p:spTree>
    <p:extLst>
      <p:ext uri="{BB962C8B-B14F-4D97-AF65-F5344CB8AC3E}">
        <p14:creationId xmlns:p14="http://schemas.microsoft.com/office/powerpoint/2010/main" val="16148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3999" cy="922492"/>
          </a:xfrm>
        </p:spPr>
        <p:txBody>
          <a:bodyPr>
            <a:normAutofit fontScale="90000"/>
          </a:bodyPr>
          <a:lstStyle/>
          <a:p>
            <a:r>
              <a:rPr lang="en-US" dirty="0"/>
              <a:t> Federal Financial Aid Programs</a:t>
            </a:r>
            <a:br>
              <a:rPr lang="en-US" dirty="0"/>
            </a:br>
            <a:r>
              <a:rPr lang="en-US" dirty="0"/>
              <a:t>Grants</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423028" y="1288994"/>
            <a:ext cx="8297941" cy="4785568"/>
          </a:xfrm>
        </p:spPr>
        <p:txBody>
          <a:bodyPr>
            <a:normAutofit/>
          </a:bodyPr>
          <a:lstStyle/>
          <a:p>
            <a:r>
              <a:rPr lang="en-US" dirty="0"/>
              <a:t>TEACH Grant</a:t>
            </a:r>
          </a:p>
          <a:p>
            <a:pPr lvl="1"/>
            <a:r>
              <a:rPr lang="en-US" dirty="0"/>
              <a:t>Undergraduate, post-baccalaureate, or graduate student</a:t>
            </a:r>
          </a:p>
          <a:p>
            <a:pPr lvl="1"/>
            <a:r>
              <a:rPr lang="en-US" dirty="0"/>
              <a:t>Enrolled in coursework to begin a career in teaching</a:t>
            </a:r>
          </a:p>
          <a:p>
            <a:pPr lvl="1"/>
            <a:r>
              <a:rPr lang="en-US" dirty="0"/>
              <a:t>Must agree to serve as a full-time teacher in a high-need field in a public or private elementary or secondary school that serves low-income students</a:t>
            </a:r>
          </a:p>
          <a:p>
            <a:pPr lvl="1"/>
            <a:r>
              <a:rPr lang="en-US" dirty="0"/>
              <a:t>Up to $4,000; becomes a loan if you do not teach as required</a:t>
            </a:r>
          </a:p>
          <a:p>
            <a:endParaRPr lang="en-US" dirty="0"/>
          </a:p>
          <a:p>
            <a:endParaRPr lang="en-US" dirty="0"/>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14</a:t>
            </a:fld>
            <a:endParaRPr lang="en-US" dirty="0"/>
          </a:p>
        </p:txBody>
      </p:sp>
    </p:spTree>
    <p:extLst>
      <p:ext uri="{BB962C8B-B14F-4D97-AF65-F5344CB8AC3E}">
        <p14:creationId xmlns:p14="http://schemas.microsoft.com/office/powerpoint/2010/main" val="2299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3999" cy="922492"/>
          </a:xfrm>
        </p:spPr>
        <p:txBody>
          <a:bodyPr>
            <a:normAutofit fontScale="90000"/>
          </a:bodyPr>
          <a:lstStyle/>
          <a:p>
            <a:r>
              <a:rPr lang="en-US" dirty="0"/>
              <a:t>Federal Financial Aid Programs</a:t>
            </a:r>
            <a:br>
              <a:rPr lang="en-US" dirty="0"/>
            </a:br>
            <a:r>
              <a:rPr lang="en-US" dirty="0"/>
              <a:t>Grants</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423028" y="1288994"/>
            <a:ext cx="8297941" cy="4785568"/>
          </a:xfrm>
        </p:spPr>
        <p:txBody>
          <a:bodyPr>
            <a:normAutofit/>
          </a:bodyPr>
          <a:lstStyle/>
          <a:p>
            <a:r>
              <a:rPr lang="en-US" dirty="0"/>
              <a:t>Federal Work Study Program</a:t>
            </a:r>
          </a:p>
          <a:p>
            <a:pPr lvl="1"/>
            <a:r>
              <a:rPr lang="en-US" dirty="0"/>
              <a:t>Full-time or part-time undergraduate or graduate student</a:t>
            </a:r>
          </a:p>
          <a:p>
            <a:pPr lvl="1"/>
            <a:r>
              <a:rPr lang="en-US" dirty="0"/>
              <a:t>Earn at least minimum wage</a:t>
            </a:r>
          </a:p>
          <a:p>
            <a:pPr lvl="1"/>
            <a:r>
              <a:rPr lang="en-US" dirty="0"/>
              <a:t>On-campus positions </a:t>
            </a:r>
          </a:p>
          <a:p>
            <a:pPr lvl="2"/>
            <a:r>
              <a:rPr lang="en-US" dirty="0"/>
              <a:t>Campus tour guide</a:t>
            </a:r>
          </a:p>
          <a:p>
            <a:pPr lvl="2"/>
            <a:r>
              <a:rPr lang="en-US" dirty="0"/>
              <a:t>Library</a:t>
            </a:r>
          </a:p>
          <a:p>
            <a:pPr lvl="2"/>
            <a:r>
              <a:rPr lang="en-US" dirty="0"/>
              <a:t>Sporting events</a:t>
            </a:r>
          </a:p>
          <a:p>
            <a:pPr lvl="2"/>
            <a:r>
              <a:rPr lang="en-US" dirty="0"/>
              <a:t>Office assistant</a:t>
            </a:r>
          </a:p>
          <a:p>
            <a:pPr lvl="1"/>
            <a:endParaRPr lang="en-US" dirty="0"/>
          </a:p>
          <a:p>
            <a:endParaRPr lang="en-US" dirty="0"/>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15</a:t>
            </a:fld>
            <a:endParaRPr lang="en-US" dirty="0"/>
          </a:p>
        </p:txBody>
      </p:sp>
      <p:pic>
        <p:nvPicPr>
          <p:cNvPr id="6" name="Picture 5" descr="A person in a white shirt&#10;&#10;Description automatically generated">
            <a:extLst>
              <a:ext uri="{FF2B5EF4-FFF2-40B4-BE49-F238E27FC236}">
                <a16:creationId xmlns:a16="http://schemas.microsoft.com/office/drawing/2014/main" id="{CD2B403A-8A56-4EEA-A9D2-CB7B4DCC4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689" y="3426708"/>
            <a:ext cx="3428711" cy="2288292"/>
          </a:xfrm>
          <a:prstGeom prst="rect">
            <a:avLst/>
          </a:prstGeom>
          <a:ln w="38100" cap="sq">
            <a:solidFill>
              <a:srgbClr val="9BD6CE"/>
            </a:solidFill>
            <a:prstDash val="solid"/>
            <a:miter lim="800000"/>
          </a:ln>
          <a:effectLst>
            <a:outerShdw blurRad="50800" dist="38100" dir="2700000" algn="tl" rotWithShape="0">
              <a:schemeClr val="tx2">
                <a:alpha val="40000"/>
              </a:schemeClr>
            </a:outerShdw>
          </a:effectLst>
        </p:spPr>
      </p:pic>
    </p:spTree>
    <p:extLst>
      <p:ext uri="{BB962C8B-B14F-4D97-AF65-F5344CB8AC3E}">
        <p14:creationId xmlns:p14="http://schemas.microsoft.com/office/powerpoint/2010/main" val="81174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 calcmode="lin" valueType="num">
                                      <p:cBhvr additive="base">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
            <a:ext cx="9143999" cy="922492"/>
          </a:xfrm>
        </p:spPr>
        <p:txBody>
          <a:bodyPr>
            <a:normAutofit fontScale="90000"/>
          </a:bodyPr>
          <a:lstStyle/>
          <a:p>
            <a:r>
              <a:rPr lang="en-US" dirty="0"/>
              <a:t>Federal Financial Aid Programs</a:t>
            </a:r>
            <a:br>
              <a:rPr lang="en-US" dirty="0"/>
            </a:br>
            <a:r>
              <a:rPr lang="en-US" dirty="0"/>
              <a:t>Federal Direct Loans</a:t>
            </a:r>
          </a:p>
        </p:txBody>
      </p:sp>
      <p:sp>
        <p:nvSpPr>
          <p:cNvPr id="15363" name="Rectangle 13"/>
          <p:cNvSpPr>
            <a:spLocks noGrp="1" noChangeArrowheads="1"/>
          </p:cNvSpPr>
          <p:nvPr>
            <p:ph idx="1"/>
          </p:nvPr>
        </p:nvSpPr>
        <p:spPr>
          <a:xfrm>
            <a:off x="423028" y="1288994"/>
            <a:ext cx="8297941" cy="4785568"/>
          </a:xfrm>
        </p:spPr>
        <p:txBody>
          <a:bodyPr>
            <a:normAutofit/>
          </a:bodyPr>
          <a:lstStyle/>
          <a:p>
            <a:r>
              <a:rPr lang="en-US" dirty="0"/>
              <a:t>Direct Subsidized Loan</a:t>
            </a:r>
          </a:p>
          <a:p>
            <a:endParaRPr lang="en-US" dirty="0"/>
          </a:p>
          <a:p>
            <a:r>
              <a:rPr lang="en-US" dirty="0"/>
              <a:t>Direct Unsubsidized Loan</a:t>
            </a:r>
          </a:p>
          <a:p>
            <a:endParaRPr lang="en-US" dirty="0"/>
          </a:p>
          <a:p>
            <a:r>
              <a:rPr lang="en-US" dirty="0"/>
              <a:t>Federal PLUS Loan – for parents of dependent undergraduate students</a:t>
            </a:r>
          </a:p>
          <a:p>
            <a:endParaRPr lang="en-US" dirty="0"/>
          </a:p>
          <a:p>
            <a:r>
              <a:rPr lang="en-US" dirty="0"/>
              <a:t>Grad PLUS Loan – for graduate and professional students</a:t>
            </a:r>
          </a:p>
          <a:p>
            <a:endParaRPr lang="en-US" dirty="0"/>
          </a:p>
        </p:txBody>
      </p:sp>
      <p:sp>
        <p:nvSpPr>
          <p:cNvPr id="22533" name="Slide Number Placeholder 4"/>
          <p:cNvSpPr>
            <a:spLocks noGrp="1"/>
          </p:cNvSpPr>
          <p:nvPr>
            <p:ph type="sldNum" sz="quarter" idx="12"/>
          </p:nvPr>
        </p:nvSpPr>
        <p:spPr>
          <a:xfrm>
            <a:off x="8480452" y="6436231"/>
            <a:ext cx="601339" cy="365125"/>
          </a:xfrm>
        </p:spPr>
        <p:txBody>
          <a:bodyPr/>
          <a:lstStyle/>
          <a:p>
            <a:fld id="{EE94835E-90D9-48AB-A53A-69080B3B81D0}"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
            <a:ext cx="9143999" cy="922492"/>
          </a:xfrm>
        </p:spPr>
        <p:txBody>
          <a:bodyPr>
            <a:normAutofit fontScale="90000"/>
          </a:bodyPr>
          <a:lstStyle/>
          <a:p>
            <a:r>
              <a:rPr lang="en-US" dirty="0"/>
              <a:t>Federal Financial Aid Programs</a:t>
            </a:r>
            <a:br>
              <a:rPr lang="en-US" dirty="0"/>
            </a:br>
            <a:r>
              <a:rPr lang="en-US" dirty="0"/>
              <a:t>Direct Subsidized Loans</a:t>
            </a:r>
          </a:p>
        </p:txBody>
      </p:sp>
      <p:sp>
        <p:nvSpPr>
          <p:cNvPr id="15363" name="Rectangle 13"/>
          <p:cNvSpPr>
            <a:spLocks noGrp="1" noChangeArrowheads="1"/>
          </p:cNvSpPr>
          <p:nvPr>
            <p:ph idx="1"/>
          </p:nvPr>
        </p:nvSpPr>
        <p:spPr>
          <a:xfrm>
            <a:off x="423028" y="1288994"/>
            <a:ext cx="8297941" cy="4785568"/>
          </a:xfrm>
        </p:spPr>
        <p:txBody>
          <a:bodyPr>
            <a:normAutofit/>
          </a:bodyPr>
          <a:lstStyle/>
          <a:p>
            <a:r>
              <a:rPr lang="en-US" dirty="0"/>
              <a:t>Direct Subsidized Loan</a:t>
            </a:r>
          </a:p>
          <a:p>
            <a:pPr lvl="1"/>
            <a:r>
              <a:rPr lang="en-US" dirty="0"/>
              <a:t>Available to undergraduate students with financial need</a:t>
            </a:r>
          </a:p>
          <a:p>
            <a:pPr lvl="1"/>
            <a:r>
              <a:rPr lang="en-US" dirty="0"/>
              <a:t>Interest is paid by the government while enrolled (at least half time)</a:t>
            </a:r>
          </a:p>
          <a:p>
            <a:pPr lvl="1"/>
            <a:r>
              <a:rPr lang="en-US" dirty="0"/>
              <a:t>Amount determined by institution and based on COA, financial need, other aid and loan limits</a:t>
            </a:r>
          </a:p>
          <a:p>
            <a:pPr lvl="1"/>
            <a:r>
              <a:rPr lang="en-US" dirty="0"/>
              <a:t>Current interest rate 6.53% (undergraduate)</a:t>
            </a:r>
          </a:p>
          <a:p>
            <a:endParaRPr lang="en-US" dirty="0"/>
          </a:p>
          <a:p>
            <a:endParaRPr lang="en-US" dirty="0"/>
          </a:p>
          <a:p>
            <a:endParaRPr lang="en-US" dirty="0"/>
          </a:p>
        </p:txBody>
      </p:sp>
      <p:sp>
        <p:nvSpPr>
          <p:cNvPr id="22533" name="Slide Number Placeholder 4"/>
          <p:cNvSpPr>
            <a:spLocks noGrp="1"/>
          </p:cNvSpPr>
          <p:nvPr>
            <p:ph type="sldNum" sz="quarter" idx="12"/>
          </p:nvPr>
        </p:nvSpPr>
        <p:spPr>
          <a:xfrm>
            <a:off x="8480452" y="6436231"/>
            <a:ext cx="601339" cy="365125"/>
          </a:xfrm>
        </p:spPr>
        <p:txBody>
          <a:bodyPr/>
          <a:lstStyle/>
          <a:p>
            <a:fld id="{EE94835E-90D9-48AB-A53A-69080B3B81D0}" type="slidenum">
              <a:rPr lang="en-US" smtClean="0"/>
              <a:pPr/>
              <a:t>17</a:t>
            </a:fld>
            <a:endParaRPr lang="en-US"/>
          </a:p>
        </p:txBody>
      </p:sp>
    </p:spTree>
    <p:extLst>
      <p:ext uri="{BB962C8B-B14F-4D97-AF65-F5344CB8AC3E}">
        <p14:creationId xmlns:p14="http://schemas.microsoft.com/office/powerpoint/2010/main" val="6784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
            <a:ext cx="9143999" cy="922492"/>
          </a:xfrm>
        </p:spPr>
        <p:txBody>
          <a:bodyPr>
            <a:normAutofit fontScale="90000"/>
          </a:bodyPr>
          <a:lstStyle/>
          <a:p>
            <a:r>
              <a:rPr lang="en-US" dirty="0"/>
              <a:t>Federal Financial Aid Programs</a:t>
            </a:r>
            <a:br>
              <a:rPr lang="en-US" dirty="0"/>
            </a:br>
            <a:r>
              <a:rPr lang="en-US" dirty="0"/>
              <a:t>Direct Unsubsidized Loans</a:t>
            </a:r>
          </a:p>
        </p:txBody>
      </p:sp>
      <p:sp>
        <p:nvSpPr>
          <p:cNvPr id="15363" name="Rectangle 13"/>
          <p:cNvSpPr>
            <a:spLocks noGrp="1" noChangeArrowheads="1"/>
          </p:cNvSpPr>
          <p:nvPr>
            <p:ph idx="1"/>
          </p:nvPr>
        </p:nvSpPr>
        <p:spPr>
          <a:xfrm>
            <a:off x="423028" y="1288994"/>
            <a:ext cx="8297941" cy="4785568"/>
          </a:xfrm>
        </p:spPr>
        <p:txBody>
          <a:bodyPr>
            <a:normAutofit/>
          </a:bodyPr>
          <a:lstStyle/>
          <a:p>
            <a:r>
              <a:rPr lang="en-US" dirty="0"/>
              <a:t>Direct Unsubsidized Loan</a:t>
            </a:r>
          </a:p>
          <a:p>
            <a:pPr lvl="1"/>
            <a:r>
              <a:rPr lang="en-US" dirty="0"/>
              <a:t>Available to undergraduate/graduate students</a:t>
            </a:r>
          </a:p>
          <a:p>
            <a:pPr lvl="1"/>
            <a:r>
              <a:rPr lang="en-US" dirty="0"/>
              <a:t>Institution determines the amount based on COA, other financial aid awarded, and loan limits</a:t>
            </a:r>
          </a:p>
          <a:p>
            <a:pPr lvl="1"/>
            <a:r>
              <a:rPr lang="en-US" dirty="0"/>
              <a:t>Student responsible for paying the interest </a:t>
            </a:r>
          </a:p>
          <a:p>
            <a:pPr lvl="2"/>
            <a:r>
              <a:rPr lang="en-US" dirty="0"/>
              <a:t>Can choose to defer interest while enrolled at least half time, but interest will be added to the principal amount of loan</a:t>
            </a:r>
          </a:p>
          <a:p>
            <a:pPr lvl="1"/>
            <a:r>
              <a:rPr lang="en-US" dirty="0"/>
              <a:t>Current interest rate 6.53% (undergraduate)</a:t>
            </a:r>
          </a:p>
          <a:p>
            <a:pPr lvl="1"/>
            <a:r>
              <a:rPr lang="en-US" dirty="0"/>
              <a:t>Current interest rate 8.08% (graduate/professional)</a:t>
            </a:r>
          </a:p>
          <a:p>
            <a:endParaRPr lang="en-US" dirty="0"/>
          </a:p>
          <a:p>
            <a:endParaRPr lang="en-US" dirty="0"/>
          </a:p>
          <a:p>
            <a:endParaRPr lang="en-US" dirty="0"/>
          </a:p>
        </p:txBody>
      </p:sp>
      <p:sp>
        <p:nvSpPr>
          <p:cNvPr id="22533" name="Slide Number Placeholder 4"/>
          <p:cNvSpPr>
            <a:spLocks noGrp="1"/>
          </p:cNvSpPr>
          <p:nvPr>
            <p:ph type="sldNum" sz="quarter" idx="12"/>
          </p:nvPr>
        </p:nvSpPr>
        <p:spPr>
          <a:xfrm>
            <a:off x="8480452" y="6436231"/>
            <a:ext cx="601339" cy="365125"/>
          </a:xfrm>
        </p:spPr>
        <p:txBody>
          <a:bodyPr/>
          <a:lstStyle/>
          <a:p>
            <a:fld id="{EE94835E-90D9-48AB-A53A-69080B3B81D0}" type="slidenum">
              <a:rPr lang="en-US" smtClean="0"/>
              <a:pPr/>
              <a:t>18</a:t>
            </a:fld>
            <a:endParaRPr lang="en-US"/>
          </a:p>
        </p:txBody>
      </p:sp>
    </p:spTree>
    <p:extLst>
      <p:ext uri="{BB962C8B-B14F-4D97-AF65-F5344CB8AC3E}">
        <p14:creationId xmlns:p14="http://schemas.microsoft.com/office/powerpoint/2010/main" val="2213796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
            <a:ext cx="9143999" cy="922492"/>
          </a:xfrm>
        </p:spPr>
        <p:txBody>
          <a:bodyPr>
            <a:normAutofit fontScale="90000"/>
          </a:bodyPr>
          <a:lstStyle/>
          <a:p>
            <a:r>
              <a:rPr lang="en-US" dirty="0"/>
              <a:t>Federal Financial Aid Programs</a:t>
            </a:r>
            <a:br>
              <a:rPr lang="en-US" dirty="0"/>
            </a:br>
            <a:r>
              <a:rPr lang="en-US" dirty="0"/>
              <a:t>Direct Plus Loans</a:t>
            </a:r>
          </a:p>
        </p:txBody>
      </p:sp>
      <p:sp>
        <p:nvSpPr>
          <p:cNvPr id="15363" name="Rectangle 13"/>
          <p:cNvSpPr>
            <a:spLocks noGrp="1" noChangeArrowheads="1"/>
          </p:cNvSpPr>
          <p:nvPr>
            <p:ph idx="1"/>
          </p:nvPr>
        </p:nvSpPr>
        <p:spPr>
          <a:xfrm>
            <a:off x="423028" y="1288994"/>
            <a:ext cx="8297941" cy="4785568"/>
          </a:xfrm>
        </p:spPr>
        <p:txBody>
          <a:bodyPr>
            <a:normAutofit/>
          </a:bodyPr>
          <a:lstStyle/>
          <a:p>
            <a:r>
              <a:rPr lang="en-US" dirty="0"/>
              <a:t>Parent PLUS loan for a parent of dependent</a:t>
            </a:r>
          </a:p>
          <a:p>
            <a:pPr lvl="1"/>
            <a:r>
              <a:rPr lang="en-US" dirty="0"/>
              <a:t>Only one parent will be the borrower</a:t>
            </a:r>
          </a:p>
          <a:p>
            <a:pPr lvl="1"/>
            <a:r>
              <a:rPr lang="en-US" dirty="0"/>
              <a:t>Can have more than one loan for additional dependent student</a:t>
            </a:r>
          </a:p>
          <a:p>
            <a:r>
              <a:rPr lang="en-US" dirty="0"/>
              <a:t>Grad PLUS loan for graduate or professional student</a:t>
            </a:r>
          </a:p>
          <a:p>
            <a:r>
              <a:rPr lang="en-US" dirty="0"/>
              <a:t>Approval based on credit history</a:t>
            </a:r>
          </a:p>
          <a:p>
            <a:r>
              <a:rPr lang="en-US" dirty="0"/>
              <a:t>Maximum amount is COA minus any other financial aid awarded</a:t>
            </a:r>
          </a:p>
          <a:p>
            <a:r>
              <a:rPr lang="en-US" dirty="0"/>
              <a:t>Current interest rate is 9.08%</a:t>
            </a:r>
          </a:p>
          <a:p>
            <a:endParaRPr lang="en-US" dirty="0"/>
          </a:p>
        </p:txBody>
      </p:sp>
      <p:sp>
        <p:nvSpPr>
          <p:cNvPr id="22533" name="Slide Number Placeholder 4"/>
          <p:cNvSpPr>
            <a:spLocks noGrp="1"/>
          </p:cNvSpPr>
          <p:nvPr>
            <p:ph type="sldNum" sz="quarter" idx="12"/>
          </p:nvPr>
        </p:nvSpPr>
        <p:spPr>
          <a:xfrm>
            <a:off x="8480452" y="6436231"/>
            <a:ext cx="601339" cy="365125"/>
          </a:xfrm>
        </p:spPr>
        <p:txBody>
          <a:bodyPr/>
          <a:lstStyle/>
          <a:p>
            <a:fld id="{EE94835E-90D9-48AB-A53A-69080B3B81D0}" type="slidenum">
              <a:rPr lang="en-US" smtClean="0"/>
              <a:pPr/>
              <a:t>19</a:t>
            </a:fld>
            <a:endParaRPr lang="en-US"/>
          </a:p>
        </p:txBody>
      </p:sp>
    </p:spTree>
    <p:extLst>
      <p:ext uri="{BB962C8B-B14F-4D97-AF65-F5344CB8AC3E}">
        <p14:creationId xmlns:p14="http://schemas.microsoft.com/office/powerpoint/2010/main" val="2940691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922492"/>
          </a:xfrm>
        </p:spPr>
        <p:txBody>
          <a:bodyPr/>
          <a:lstStyle/>
          <a:p>
            <a:r>
              <a:rPr lang="en-US" dirty="0"/>
              <a:t>Agenda</a:t>
            </a:r>
          </a:p>
        </p:txBody>
      </p:sp>
      <p:sp>
        <p:nvSpPr>
          <p:cNvPr id="3" name="Content Placeholder 2"/>
          <p:cNvSpPr>
            <a:spLocks noGrp="1"/>
          </p:cNvSpPr>
          <p:nvPr>
            <p:ph idx="1"/>
          </p:nvPr>
        </p:nvSpPr>
        <p:spPr>
          <a:xfrm>
            <a:off x="423028" y="1288994"/>
            <a:ext cx="8297941" cy="4785568"/>
          </a:xfrm>
        </p:spPr>
        <p:txBody>
          <a:bodyPr/>
          <a:lstStyle/>
          <a:p>
            <a:pPr lvl="0"/>
            <a:r>
              <a:rPr lang="en-US" dirty="0"/>
              <a:t>Define Financial Aid</a:t>
            </a:r>
          </a:p>
          <a:p>
            <a:pPr lvl="0"/>
            <a:r>
              <a:rPr lang="en-US" dirty="0"/>
              <a:t>Types of aid</a:t>
            </a:r>
          </a:p>
          <a:p>
            <a:pPr lvl="0"/>
            <a:r>
              <a:rPr lang="en-US" dirty="0"/>
              <a:t>Federal Programs</a:t>
            </a:r>
          </a:p>
          <a:p>
            <a:pPr lvl="0"/>
            <a:r>
              <a:rPr lang="en-US" dirty="0"/>
              <a:t>Georgia’s Financial Aid Programs</a:t>
            </a:r>
          </a:p>
          <a:p>
            <a:pPr lvl="0"/>
            <a:r>
              <a:rPr lang="en-US" dirty="0"/>
              <a:t>Application Process - FAFSA</a:t>
            </a:r>
          </a:p>
          <a:p>
            <a:pPr lvl="0"/>
            <a:r>
              <a:rPr lang="en-US" dirty="0"/>
              <a:t>Financial Aid Package</a:t>
            </a:r>
          </a:p>
          <a:p>
            <a:endParaRPr lang="en-US" dirty="0"/>
          </a:p>
        </p:txBody>
      </p:sp>
      <p:sp>
        <p:nvSpPr>
          <p:cNvPr id="4" name="Slide Number Placeholder 3">
            <a:extLst>
              <a:ext uri="{FF2B5EF4-FFF2-40B4-BE49-F238E27FC236}">
                <a16:creationId xmlns:a16="http://schemas.microsoft.com/office/drawing/2014/main" id="{F623B9B5-77A3-44FA-A5CF-E37743347ED3}"/>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2</a:t>
            </a:fld>
            <a:endParaRPr lang="en-US" dirty="0"/>
          </a:p>
        </p:txBody>
      </p:sp>
    </p:spTree>
    <p:extLst>
      <p:ext uri="{BB962C8B-B14F-4D97-AF65-F5344CB8AC3E}">
        <p14:creationId xmlns:p14="http://schemas.microsoft.com/office/powerpoint/2010/main" val="244673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922492"/>
          </a:xfrm>
        </p:spPr>
        <p:txBody>
          <a:bodyPr/>
          <a:lstStyle/>
          <a:p>
            <a:r>
              <a:rPr lang="en-US" dirty="0"/>
              <a:t>Federal Loan Program Limits</a:t>
            </a:r>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20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14141357"/>
              </p:ext>
            </p:extLst>
          </p:nvPr>
        </p:nvGraphicFramePr>
        <p:xfrm>
          <a:off x="266700" y="1785937"/>
          <a:ext cx="8610600" cy="1737360"/>
        </p:xfrm>
        <a:graphic>
          <a:graphicData uri="http://schemas.openxmlformats.org/drawingml/2006/table">
            <a:tbl>
              <a:tblPr firstRow="1" bandRow="1">
                <a:tableStyleId>{5C22544A-7EE6-4342-B048-85BDC9FD1C3A}</a:tableStyleId>
              </a:tblPr>
              <a:tblGrid>
                <a:gridCol w="33147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558776">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Initial Loan Amount for Dependent Students whose Parents are Eligible for a PLUS Loan</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Base</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Additional Unsubsidized</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Annual Maximum Amount</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0"/>
                  </a:ext>
                </a:extLst>
              </a:tr>
              <a:tr h="234429">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Freshmen</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$3,500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$2,000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$5,500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1"/>
                  </a:ext>
                </a:extLst>
              </a:tr>
              <a:tr h="234429">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Sophomore</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$4,500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$2,000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$6,500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2"/>
                  </a:ext>
                </a:extLst>
              </a:tr>
              <a:tr h="234429">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Junior/Senior</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$5,500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$2,000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$7,500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25393225"/>
              </p:ext>
            </p:extLst>
          </p:nvPr>
        </p:nvGraphicFramePr>
        <p:xfrm>
          <a:off x="266700" y="4038600"/>
          <a:ext cx="8610600" cy="1737360"/>
        </p:xfrm>
        <a:graphic>
          <a:graphicData uri="http://schemas.openxmlformats.org/drawingml/2006/table">
            <a:tbl>
              <a:tblPr firstRow="1" bandRow="1">
                <a:tableStyleId>{5C22544A-7EE6-4342-B048-85BDC9FD1C3A}</a:tableStyleId>
              </a:tblPr>
              <a:tblGrid>
                <a:gridCol w="3238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539798">
                <a:tc>
                  <a:txBody>
                    <a:bodyPr/>
                    <a:lstStyle/>
                    <a:p>
                      <a:pPr marL="0" marR="0" lvl="0" indent="0" algn="ctr" defTabSz="914400" rtl="0" eaLnBrk="0" fontAlgn="b" latinLnBrk="0" hangingPunct="0">
                        <a:lnSpc>
                          <a:spcPct val="100000"/>
                        </a:lnSpc>
                        <a:spcBef>
                          <a:spcPct val="0"/>
                        </a:spcBef>
                        <a:spcAft>
                          <a:spcPct val="0"/>
                        </a:spcAft>
                        <a:buClrTx/>
                        <a:buSzTx/>
                        <a:buFontTx/>
                        <a:buNone/>
                        <a:tabLst>
                          <a:tab pos="225425" algn="l"/>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Independent Students and Dependent Students whose Parents were Denied a PLUS Loan</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Base</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Additional Unsubsidized</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Univers LT Pro 55" panose="020B0603020202020204" pitchFamily="34" charset="0"/>
                          <a:cs typeface="Arial" pitchFamily="34" charset="0"/>
                        </a:rPr>
                        <a:t>Annual Maximum Amount</a:t>
                      </a:r>
                      <a:endParaRPr kumimoji="0" lang="en-US" sz="1400" b="1" i="0" u="none" strike="noStrike" cap="none" normalizeH="0" baseline="0" dirty="0">
                        <a:ln>
                          <a:noFill/>
                        </a:ln>
                        <a:solidFill>
                          <a:schemeClr val="bg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0"/>
                  </a:ext>
                </a:extLst>
              </a:tr>
              <a:tr h="22646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Freshmen</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$3,500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$6,000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$9,500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1"/>
                  </a:ext>
                </a:extLst>
              </a:tr>
              <a:tr h="22646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Sophomore</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$4,500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$6,000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$10,500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2"/>
                  </a:ext>
                </a:extLst>
              </a:tr>
              <a:tr h="22646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Univers LT Pro 55" panose="020B0603020202020204" pitchFamily="34" charset="0"/>
                          <a:cs typeface="Arial" pitchFamily="34" charset="0"/>
                        </a:rPr>
                        <a:t>Junior/Senior</a:t>
                      </a:r>
                      <a:endParaRPr kumimoji="0" lang="en-US" sz="1600" b="1"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$5,500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$7,000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Univers LT Pro 55" panose="020B0603020202020204" pitchFamily="34" charset="0"/>
                          <a:cs typeface="Arial" pitchFamily="34" charset="0"/>
                        </a:rPr>
                        <a:t>$12,500 </a:t>
                      </a:r>
                      <a:endParaRPr kumimoji="0" lang="en-US" sz="1600" b="0" i="0" u="none" strike="noStrike" cap="none" normalizeH="0" baseline="0" dirty="0">
                        <a:ln>
                          <a:noFill/>
                        </a:ln>
                        <a:solidFill>
                          <a:schemeClr val="tx1"/>
                        </a:solidFill>
                        <a:effectLst/>
                        <a:latin typeface="Univers LT Pro 55" panose="020B0603020202020204" pitchFamily="34" charset="0"/>
                      </a:endParaRPr>
                    </a:p>
                  </a:txBody>
                  <a:tcPr marL="117566" marR="117566" anchor="b" horzOverflow="overflow"/>
                </a:tc>
                <a:extLst>
                  <a:ext uri="{0D108BD9-81ED-4DB2-BD59-A6C34878D82A}">
                    <a16:rowId xmlns:a16="http://schemas.microsoft.com/office/drawing/2014/main" val="10003"/>
                  </a:ext>
                </a:extLst>
              </a:tr>
            </a:tbl>
          </a:graphicData>
        </a:graphic>
      </p:graphicFrame>
      <p:sp>
        <p:nvSpPr>
          <p:cNvPr id="7" name="TextBox 6"/>
          <p:cNvSpPr txBox="1"/>
          <p:nvPr/>
        </p:nvSpPr>
        <p:spPr bwMode="auto">
          <a:xfrm>
            <a:off x="1447800" y="1119275"/>
            <a:ext cx="5867400" cy="523220"/>
          </a:xfrm>
          <a:prstGeom prst="rect">
            <a:avLst/>
          </a:prstGeom>
          <a:noFill/>
          <a:ln w="9525">
            <a:noFill/>
            <a:miter lim="800000"/>
            <a:headEnd/>
            <a:tailEnd/>
          </a:ln>
        </p:spPr>
        <p:txBody>
          <a:bodyPr wrap="square" rtlCol="0">
            <a:spAutoFit/>
          </a:bodyPr>
          <a:lstStyle/>
          <a:p>
            <a:pPr algn="ctr">
              <a:spcBef>
                <a:spcPct val="50000"/>
              </a:spcBef>
            </a:pPr>
            <a:r>
              <a:rPr lang="en-US" sz="2800" dirty="0">
                <a:solidFill>
                  <a:schemeClr val="bg1"/>
                </a:solidFill>
                <a:latin typeface="Univers LT Pro 55" panose="020B0603020202020204" pitchFamily="34" charset="0"/>
              </a:rPr>
              <a:t>2023-2024 Academic Year</a:t>
            </a:r>
          </a:p>
        </p:txBody>
      </p:sp>
    </p:spTree>
    <p:extLst>
      <p:ext uri="{BB962C8B-B14F-4D97-AF65-F5344CB8AC3E}">
        <p14:creationId xmlns:p14="http://schemas.microsoft.com/office/powerpoint/2010/main" val="1309274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17D1-62FF-48E8-8BA0-C946401C1196}"/>
              </a:ext>
            </a:extLst>
          </p:cNvPr>
          <p:cNvSpPr>
            <a:spLocks noGrp="1"/>
          </p:cNvSpPr>
          <p:nvPr>
            <p:ph type="title"/>
          </p:nvPr>
        </p:nvSpPr>
        <p:spPr>
          <a:xfrm>
            <a:off x="1" y="1901353"/>
            <a:ext cx="9144000" cy="1085614"/>
          </a:xfrm>
        </p:spPr>
        <p:txBody>
          <a:bodyPr>
            <a:normAutofit/>
          </a:bodyPr>
          <a:lstStyle/>
          <a:p>
            <a:r>
              <a:rPr lang="en-US" dirty="0"/>
              <a:t>Georgia’s Financial Aid Programs</a:t>
            </a:r>
          </a:p>
        </p:txBody>
      </p:sp>
      <p:sp>
        <p:nvSpPr>
          <p:cNvPr id="9" name="Text Placeholder 8">
            <a:extLst>
              <a:ext uri="{FF2B5EF4-FFF2-40B4-BE49-F238E27FC236}">
                <a16:creationId xmlns:a16="http://schemas.microsoft.com/office/drawing/2014/main" id="{B90F419A-C2E3-426F-B149-BC08CF6C67AD}"/>
              </a:ext>
            </a:extLst>
          </p:cNvPr>
          <p:cNvSpPr>
            <a:spLocks noGrp="1"/>
          </p:cNvSpPr>
          <p:nvPr>
            <p:ph type="body" idx="1"/>
          </p:nvPr>
        </p:nvSpPr>
        <p:spPr/>
        <p:txBody>
          <a:bodyPr>
            <a:normAutofit lnSpcReduction="10000"/>
          </a:bodyPr>
          <a:lstStyle/>
          <a:p>
            <a:endParaRPr lang="en-US"/>
          </a:p>
        </p:txBody>
      </p:sp>
      <p:sp>
        <p:nvSpPr>
          <p:cNvPr id="4" name="Slide Number Placeholder 3">
            <a:extLst>
              <a:ext uri="{FF2B5EF4-FFF2-40B4-BE49-F238E27FC236}">
                <a16:creationId xmlns:a16="http://schemas.microsoft.com/office/drawing/2014/main" id="{8D2EBCB4-FE41-4E77-95EA-7B67F5ED7495}"/>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21</a:t>
            </a:fld>
            <a:endParaRPr lang="en-US" dirty="0"/>
          </a:p>
        </p:txBody>
      </p:sp>
    </p:spTree>
    <p:extLst>
      <p:ext uri="{BB962C8B-B14F-4D97-AF65-F5344CB8AC3E}">
        <p14:creationId xmlns:p14="http://schemas.microsoft.com/office/powerpoint/2010/main" val="425328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Helping Outstanding Pupils </a:t>
            </a:r>
            <a:br>
              <a:rPr lang="en-US" dirty="0"/>
            </a:br>
            <a:r>
              <a:rPr lang="en-US" dirty="0"/>
              <a:t>Educationally Program</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99950369"/>
              </p:ext>
            </p:extLst>
          </p:nvPr>
        </p:nvGraphicFramePr>
        <p:xfrm>
          <a:off x="422275" y="1289050"/>
          <a:ext cx="8299450" cy="478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6" name="Slide Number Placeholder 3"/>
          <p:cNvSpPr>
            <a:spLocks noGrp="1"/>
          </p:cNvSpPr>
          <p:nvPr>
            <p:ph type="sldNum" sz="quarter" idx="12"/>
          </p:nvPr>
        </p:nvSpPr>
        <p:spPr/>
        <p:txBody>
          <a:bodyPr/>
          <a:lstStyle/>
          <a:p>
            <a:fld id="{E88377CD-A2DF-46C5-AB8B-D0ED2A9E53D3}" type="slidenum">
              <a:rPr lang="en-US" smtClean="0"/>
              <a:pPr/>
              <a:t>22</a:t>
            </a:fld>
            <a:endParaRPr lang="en-US" dirty="0"/>
          </a:p>
        </p:txBody>
      </p:sp>
      <p:pic>
        <p:nvPicPr>
          <p:cNvPr id="55298" name="Picture 2" descr="I:\Logos\Georgia Lottery\Georgia Lottery Logo Transparent.png"/>
          <p:cNvPicPr>
            <a:picLocks noChangeAspect="1" noChangeArrowheads="1"/>
          </p:cNvPicPr>
          <p:nvPr/>
        </p:nvPicPr>
        <p:blipFill>
          <a:blip r:embed="rId8" cstate="print"/>
          <a:srcRect/>
          <a:stretch>
            <a:fillRect/>
          </a:stretch>
        </p:blipFill>
        <p:spPr bwMode="auto">
          <a:xfrm>
            <a:off x="3618656" y="1625888"/>
            <a:ext cx="1785550" cy="116868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HOPE Program</a:t>
            </a:r>
          </a:p>
        </p:txBody>
      </p:sp>
      <p:sp>
        <p:nvSpPr>
          <p:cNvPr id="11268" name="Rectangle 3"/>
          <p:cNvSpPr>
            <a:spLocks noGrp="1" noChangeArrowheads="1"/>
          </p:cNvSpPr>
          <p:nvPr>
            <p:ph idx="1"/>
          </p:nvPr>
        </p:nvSpPr>
        <p:spPr>
          <a:xfrm>
            <a:off x="423028" y="1288994"/>
            <a:ext cx="8297941" cy="4785568"/>
          </a:xfrm>
        </p:spPr>
        <p:txBody>
          <a:bodyPr>
            <a:normAutofit/>
          </a:bodyPr>
          <a:lstStyle/>
          <a:p>
            <a:r>
              <a:rPr lang="en-US" dirty="0"/>
              <a:t>General Eligibility Requirements</a:t>
            </a:r>
          </a:p>
          <a:p>
            <a:pPr lvl="1"/>
            <a:r>
              <a:rPr lang="en-US" dirty="0"/>
              <a:t>Be a legal resident of Georgia</a:t>
            </a:r>
          </a:p>
          <a:p>
            <a:pPr lvl="1"/>
            <a:r>
              <a:rPr lang="en-US" dirty="0"/>
              <a:t>Be registered with the Selective Service, if required</a:t>
            </a:r>
          </a:p>
          <a:p>
            <a:pPr lvl="1"/>
            <a:r>
              <a:rPr lang="en-US" dirty="0"/>
              <a:t>Be in compliance with the Georgia Drug-Free Postsecondary Education Act of 1990</a:t>
            </a:r>
          </a:p>
          <a:p>
            <a:pPr lvl="1"/>
            <a:r>
              <a:rPr lang="en-US" dirty="0"/>
              <a:t>Meet U.S. citizenship or eligible non-citizen requirements</a:t>
            </a:r>
          </a:p>
          <a:p>
            <a:pPr lvl="1"/>
            <a:r>
              <a:rPr lang="en-US" dirty="0"/>
              <a:t>Be in good standing on all student loans and other financial aid programs</a:t>
            </a:r>
          </a:p>
          <a:p>
            <a:pPr lvl="1"/>
            <a:r>
              <a:rPr lang="en-US" dirty="0"/>
              <a:t>Attend an eligible postsecondary </a:t>
            </a:r>
            <a:br>
              <a:rPr lang="en-US" dirty="0"/>
            </a:br>
            <a:r>
              <a:rPr lang="en-US" dirty="0"/>
              <a:t>institution </a:t>
            </a:r>
          </a:p>
          <a:p>
            <a:pPr lvl="1"/>
            <a:r>
              <a:rPr lang="en-US" dirty="0"/>
              <a:t>Must be working toward the first </a:t>
            </a:r>
            <a:br>
              <a:rPr lang="en-US" dirty="0"/>
            </a:br>
            <a:r>
              <a:rPr lang="en-US" dirty="0"/>
              <a:t>undergraduate program</a:t>
            </a:r>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23</a:t>
            </a:fld>
            <a:endParaRPr lang="en-US" dirty="0"/>
          </a:p>
        </p:txBody>
      </p:sp>
      <p:pic>
        <p:nvPicPr>
          <p:cNvPr id="10" name="Picture 9">
            <a:extLst>
              <a:ext uri="{FF2B5EF4-FFF2-40B4-BE49-F238E27FC236}">
                <a16:creationId xmlns:a16="http://schemas.microsoft.com/office/drawing/2014/main" id="{847E7384-8031-4165-AD7E-6D20EA10A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470" y="3977804"/>
            <a:ext cx="2310584" cy="236545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96988" y="1122987"/>
            <a:ext cx="5950021" cy="5112750"/>
          </a:xfrm>
          <a:prstGeom prst="rect">
            <a:avLst/>
          </a:prstGeom>
        </p:spPr>
      </p:pic>
      <p:sp>
        <p:nvSpPr>
          <p:cNvPr id="2" name="Title 1">
            <a:extLst>
              <a:ext uri="{FF2B5EF4-FFF2-40B4-BE49-F238E27FC236}">
                <a16:creationId xmlns:a16="http://schemas.microsoft.com/office/drawing/2014/main" id="{A494BAC3-6036-4F7F-98DC-BB8332F78FA7}"/>
              </a:ext>
            </a:extLst>
          </p:cNvPr>
          <p:cNvSpPr>
            <a:spLocks noGrp="1"/>
          </p:cNvSpPr>
          <p:nvPr>
            <p:ph type="title"/>
          </p:nvPr>
        </p:nvSpPr>
        <p:spPr/>
        <p:txBody>
          <a:bodyPr/>
          <a:lstStyle/>
          <a:p>
            <a:r>
              <a:rPr lang="en-US" dirty="0"/>
              <a:t>Eligible Institutions</a:t>
            </a:r>
          </a:p>
        </p:txBody>
      </p:sp>
      <p:sp>
        <p:nvSpPr>
          <p:cNvPr id="3" name="Slide Number Placeholder 2">
            <a:extLst>
              <a:ext uri="{FF2B5EF4-FFF2-40B4-BE49-F238E27FC236}">
                <a16:creationId xmlns:a16="http://schemas.microsoft.com/office/drawing/2014/main" id="{8CEF03B0-6250-4150-A699-11A6E9CB3711}"/>
              </a:ext>
            </a:extLst>
          </p:cNvPr>
          <p:cNvSpPr>
            <a:spLocks noGrp="1"/>
          </p:cNvSpPr>
          <p:nvPr>
            <p:ph type="sldNum" sz="quarter" idx="12"/>
          </p:nvPr>
        </p:nvSpPr>
        <p:spPr/>
        <p:txBody>
          <a:bodyPr/>
          <a:lstStyle/>
          <a:p>
            <a:pPr>
              <a:defRPr/>
            </a:pPr>
            <a:fld id="{69EEA558-EDDD-4E95-92F0-4454E14B9EC8}" type="slidenum">
              <a:rPr lang="en-US" smtClean="0"/>
              <a:pPr>
                <a:defRPr/>
              </a:pPr>
              <a:t>24</a:t>
            </a:fld>
            <a:endParaRPr lang="en-US" dirty="0"/>
          </a:p>
        </p:txBody>
      </p:sp>
    </p:spTree>
    <p:extLst>
      <p:ext uri="{BB962C8B-B14F-4D97-AF65-F5344CB8AC3E}">
        <p14:creationId xmlns:p14="http://schemas.microsoft.com/office/powerpoint/2010/main" val="2278286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181C0B-8274-4927-948E-48C19A1D4AEB}"/>
              </a:ext>
            </a:extLst>
          </p:cNvPr>
          <p:cNvSpPr>
            <a:spLocks noGrp="1"/>
          </p:cNvSpPr>
          <p:nvPr>
            <p:ph type="title"/>
          </p:nvPr>
        </p:nvSpPr>
        <p:spPr/>
        <p:txBody>
          <a:bodyPr/>
          <a:lstStyle/>
          <a:p>
            <a:r>
              <a:rPr lang="en-US" dirty="0"/>
              <a:t>HOPE Scholarship</a:t>
            </a:r>
          </a:p>
        </p:txBody>
      </p:sp>
      <p:sp>
        <p:nvSpPr>
          <p:cNvPr id="2" name="Slide Number Placeholder 1">
            <a:extLst>
              <a:ext uri="{FF2B5EF4-FFF2-40B4-BE49-F238E27FC236}">
                <a16:creationId xmlns:a16="http://schemas.microsoft.com/office/drawing/2014/main" id="{383161BA-E9AB-43EE-A18F-097010381CD4}"/>
              </a:ext>
            </a:extLst>
          </p:cNvPr>
          <p:cNvSpPr>
            <a:spLocks noGrp="1"/>
          </p:cNvSpPr>
          <p:nvPr>
            <p:ph type="sldNum" sz="quarter" idx="12"/>
          </p:nvPr>
        </p:nvSpPr>
        <p:spPr/>
        <p:txBody>
          <a:bodyPr/>
          <a:lstStyle/>
          <a:p>
            <a:pPr>
              <a:defRPr/>
            </a:pPr>
            <a:fld id="{0CBD98A8-9AD1-45DC-91BD-A129B3518539}" type="slidenum">
              <a:rPr lang="en-US" smtClean="0"/>
              <a:pPr>
                <a:defRPr/>
              </a:pPr>
              <a:t>25</a:t>
            </a:fld>
            <a:endParaRPr lang="en-US" dirty="0"/>
          </a:p>
        </p:txBody>
      </p:sp>
      <p:sp>
        <p:nvSpPr>
          <p:cNvPr id="3" name="Rectangle 2"/>
          <p:cNvSpPr/>
          <p:nvPr/>
        </p:nvSpPr>
        <p:spPr>
          <a:xfrm>
            <a:off x="321734" y="1108760"/>
            <a:ext cx="9668932" cy="5054974"/>
          </a:xfrm>
          <a:prstGeom prst="rect">
            <a:avLst/>
          </a:prstGeom>
          <a:ln>
            <a:noFill/>
          </a:ln>
        </p:spPr>
        <p:txBody>
          <a:bodyPr/>
          <a:lstStyle/>
          <a:p>
            <a:endParaRPr lang="en-US"/>
          </a:p>
        </p:txBody>
      </p:sp>
      <p:sp>
        <p:nvSpPr>
          <p:cNvPr id="14" name="Freeform 13"/>
          <p:cNvSpPr/>
          <p:nvPr/>
        </p:nvSpPr>
        <p:spPr>
          <a:xfrm>
            <a:off x="2590055" y="1920839"/>
            <a:ext cx="3963890" cy="758134"/>
          </a:xfrm>
          <a:custGeom>
            <a:avLst/>
            <a:gdLst>
              <a:gd name="connsiteX0" fmla="*/ 0 w 2554856"/>
              <a:gd name="connsiteY0" fmla="*/ 0 h 488642"/>
              <a:gd name="connsiteX1" fmla="*/ 2554856 w 2554856"/>
              <a:gd name="connsiteY1" fmla="*/ 0 h 488642"/>
              <a:gd name="connsiteX2" fmla="*/ 2554856 w 2554856"/>
              <a:gd name="connsiteY2" fmla="*/ 488642 h 488642"/>
              <a:gd name="connsiteX3" fmla="*/ 0 w 2554856"/>
              <a:gd name="connsiteY3" fmla="*/ 488642 h 488642"/>
              <a:gd name="connsiteX4" fmla="*/ 0 w 2554856"/>
              <a:gd name="connsiteY4" fmla="*/ 0 h 4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6" h="488642">
                <a:moveTo>
                  <a:pt x="0" y="0"/>
                </a:moveTo>
                <a:lnTo>
                  <a:pt x="2554856" y="0"/>
                </a:lnTo>
                <a:lnTo>
                  <a:pt x="2554856" y="488642"/>
                </a:lnTo>
                <a:lnTo>
                  <a:pt x="0" y="488642"/>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4000" b="1" kern="1200" dirty="0"/>
              <a:t>HOPE Program</a:t>
            </a:r>
          </a:p>
        </p:txBody>
      </p:sp>
      <p:sp>
        <p:nvSpPr>
          <p:cNvPr id="17" name="Freeform 16"/>
          <p:cNvSpPr/>
          <p:nvPr/>
        </p:nvSpPr>
        <p:spPr>
          <a:xfrm>
            <a:off x="3748552" y="3195102"/>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t>HOPE</a:t>
            </a:r>
          </a:p>
          <a:p>
            <a:pPr lvl="0" algn="ctr" defTabSz="622300">
              <a:spcBef>
                <a:spcPct val="0"/>
              </a:spcBef>
              <a:spcAft>
                <a:spcPts val="0"/>
              </a:spcAft>
            </a:pPr>
            <a:r>
              <a:rPr lang="en-US" sz="2000" b="1" kern="1200" dirty="0"/>
              <a:t>Grant</a:t>
            </a:r>
          </a:p>
        </p:txBody>
      </p:sp>
      <p:sp>
        <p:nvSpPr>
          <p:cNvPr id="20" name="Freeform 19"/>
          <p:cNvSpPr/>
          <p:nvPr/>
        </p:nvSpPr>
        <p:spPr>
          <a:xfrm>
            <a:off x="4945366" y="4284488"/>
            <a:ext cx="2881769" cy="555780"/>
          </a:xfrm>
          <a:custGeom>
            <a:avLst/>
            <a:gdLst>
              <a:gd name="connsiteX0" fmla="*/ 0 w 2380453"/>
              <a:gd name="connsiteY0" fmla="*/ 0 h 555780"/>
              <a:gd name="connsiteX1" fmla="*/ 2380453 w 2380453"/>
              <a:gd name="connsiteY1" fmla="*/ 0 h 555780"/>
              <a:gd name="connsiteX2" fmla="*/ 2380453 w 2380453"/>
              <a:gd name="connsiteY2" fmla="*/ 555780 h 555780"/>
              <a:gd name="connsiteX3" fmla="*/ 0 w 2380453"/>
              <a:gd name="connsiteY3" fmla="*/ 555780 h 555780"/>
              <a:gd name="connsiteX4" fmla="*/ 0 w 2380453"/>
              <a:gd name="connsiteY4" fmla="*/ 0 h 55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53" h="555780">
                <a:moveTo>
                  <a:pt x="0" y="0"/>
                </a:moveTo>
                <a:lnTo>
                  <a:pt x="2380453" y="0"/>
                </a:lnTo>
                <a:lnTo>
                  <a:pt x="2380453" y="555780"/>
                </a:lnTo>
                <a:lnTo>
                  <a:pt x="0" y="55578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2000" b="1" kern="1200" dirty="0"/>
              <a:t>HOPE Career Grant</a:t>
            </a:r>
          </a:p>
        </p:txBody>
      </p:sp>
      <p:sp>
        <p:nvSpPr>
          <p:cNvPr id="33" name="Freeform 32"/>
          <p:cNvSpPr/>
          <p:nvPr/>
        </p:nvSpPr>
        <p:spPr>
          <a:xfrm>
            <a:off x="5529290" y="3195102"/>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dirty="0"/>
              <a:t>Zell Miller</a:t>
            </a:r>
          </a:p>
          <a:p>
            <a:pPr lvl="0" algn="ctr" defTabSz="622300">
              <a:spcBef>
                <a:spcPct val="0"/>
              </a:spcBef>
              <a:spcAft>
                <a:spcPts val="0"/>
              </a:spcAft>
            </a:pPr>
            <a:r>
              <a:rPr lang="en-US" sz="2000" b="1" kern="1200" dirty="0"/>
              <a:t>Grant</a:t>
            </a:r>
          </a:p>
        </p:txBody>
      </p:sp>
      <p:sp>
        <p:nvSpPr>
          <p:cNvPr id="35" name="Freeform 34"/>
          <p:cNvSpPr/>
          <p:nvPr/>
        </p:nvSpPr>
        <p:spPr>
          <a:xfrm>
            <a:off x="187076" y="3195102"/>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solidFill>
                  <a:schemeClr val="tx1"/>
                </a:solidFill>
              </a:rPr>
              <a:t>HOPE</a:t>
            </a:r>
          </a:p>
          <a:p>
            <a:pPr lvl="0" algn="ctr" defTabSz="622300">
              <a:spcBef>
                <a:spcPct val="0"/>
              </a:spcBef>
              <a:spcAft>
                <a:spcPts val="0"/>
              </a:spcAft>
            </a:pPr>
            <a:r>
              <a:rPr lang="en-US" sz="2000" b="1" dirty="0">
                <a:solidFill>
                  <a:schemeClr val="tx1"/>
                </a:solidFill>
              </a:rPr>
              <a:t>Scholarship</a:t>
            </a:r>
            <a:endParaRPr lang="en-US" sz="2000" b="1" kern="1200" dirty="0">
              <a:solidFill>
                <a:schemeClr val="tx1"/>
              </a:solidFill>
            </a:endParaRPr>
          </a:p>
        </p:txBody>
      </p:sp>
      <p:sp>
        <p:nvSpPr>
          <p:cNvPr id="36" name="Freeform 35"/>
          <p:cNvSpPr/>
          <p:nvPr/>
        </p:nvSpPr>
        <p:spPr>
          <a:xfrm>
            <a:off x="1967814" y="3195102"/>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t>Zell Miller</a:t>
            </a:r>
          </a:p>
          <a:p>
            <a:pPr lvl="0" algn="ctr" defTabSz="622300">
              <a:spcBef>
                <a:spcPct val="0"/>
              </a:spcBef>
              <a:spcAft>
                <a:spcPts val="0"/>
              </a:spcAft>
            </a:pPr>
            <a:r>
              <a:rPr lang="en-US" sz="2000" b="1" dirty="0"/>
              <a:t>Scholarship</a:t>
            </a:r>
            <a:endParaRPr lang="en-US" sz="2000" b="1" kern="1200" dirty="0"/>
          </a:p>
        </p:txBody>
      </p:sp>
      <p:cxnSp>
        <p:nvCxnSpPr>
          <p:cNvPr id="45" name="Straight Connector 44"/>
          <p:cNvCxnSpPr/>
          <p:nvPr/>
        </p:nvCxnSpPr>
        <p:spPr>
          <a:xfrm>
            <a:off x="1049442" y="2893751"/>
            <a:ext cx="71229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049442" y="2893751"/>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830180" y="2901546"/>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572000" y="2678973"/>
            <a:ext cx="0" cy="5257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386251" y="2901546"/>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172396" y="2893751"/>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386251" y="3981826"/>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200501" y="3981826"/>
            <a:ext cx="0" cy="5805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572000" y="3978886"/>
            <a:ext cx="0" cy="5834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572000" y="4562378"/>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827135" y="4562378"/>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260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A998-0D49-4BE1-866A-7ACBA8EED064}"/>
              </a:ext>
            </a:extLst>
          </p:cNvPr>
          <p:cNvSpPr>
            <a:spLocks noGrp="1"/>
          </p:cNvSpPr>
          <p:nvPr>
            <p:ph type="title"/>
          </p:nvPr>
        </p:nvSpPr>
        <p:spPr/>
        <p:txBody>
          <a:bodyPr>
            <a:normAutofit fontScale="90000"/>
          </a:bodyPr>
          <a:lstStyle/>
          <a:p>
            <a:r>
              <a:rPr lang="en-US" dirty="0"/>
              <a:t>HOPE Scholarship Eligibility Requirements</a:t>
            </a:r>
          </a:p>
        </p:txBody>
      </p:sp>
      <p:sp>
        <p:nvSpPr>
          <p:cNvPr id="3" name="Content Placeholder 2">
            <a:extLst>
              <a:ext uri="{FF2B5EF4-FFF2-40B4-BE49-F238E27FC236}">
                <a16:creationId xmlns:a16="http://schemas.microsoft.com/office/drawing/2014/main" id="{FBDDD3FB-9667-471B-81F4-E66896BB781D}"/>
              </a:ext>
            </a:extLst>
          </p:cNvPr>
          <p:cNvSpPr>
            <a:spLocks noGrp="1"/>
          </p:cNvSpPr>
          <p:nvPr>
            <p:ph idx="1"/>
          </p:nvPr>
        </p:nvSpPr>
        <p:spPr/>
        <p:txBody>
          <a:bodyPr/>
          <a:lstStyle/>
          <a:p>
            <a:pPr lvl="0"/>
            <a:r>
              <a:rPr lang="en-US" dirty="0"/>
              <a:t>Students must pursue an associate or bachelor’s degree </a:t>
            </a:r>
          </a:p>
          <a:p>
            <a:pPr lvl="0"/>
            <a:r>
              <a:rPr lang="en-US" dirty="0"/>
              <a:t>Graduate with a 3.0 high school HOPE GPA </a:t>
            </a:r>
          </a:p>
          <a:p>
            <a:pPr lvl="1"/>
            <a:r>
              <a:rPr lang="en-US" dirty="0"/>
              <a:t>After high school graduation, may also be earned in college</a:t>
            </a:r>
          </a:p>
          <a:p>
            <a:pPr lvl="0"/>
            <a:r>
              <a:rPr lang="en-US" dirty="0"/>
              <a:t>4 academically rigorous course credits</a:t>
            </a:r>
          </a:p>
          <a:p>
            <a:pPr lvl="0"/>
            <a:endParaRPr lang="en-US" dirty="0"/>
          </a:p>
        </p:txBody>
      </p:sp>
      <p:sp>
        <p:nvSpPr>
          <p:cNvPr id="4" name="Slide Number Placeholder 3">
            <a:extLst>
              <a:ext uri="{FF2B5EF4-FFF2-40B4-BE49-F238E27FC236}">
                <a16:creationId xmlns:a16="http://schemas.microsoft.com/office/drawing/2014/main" id="{F5A076A4-0011-4731-B968-15F01937A5F8}"/>
              </a:ext>
            </a:extLst>
          </p:cNvPr>
          <p:cNvSpPr>
            <a:spLocks noGrp="1"/>
          </p:cNvSpPr>
          <p:nvPr>
            <p:ph type="sldNum" sz="quarter" idx="12"/>
          </p:nvPr>
        </p:nvSpPr>
        <p:spPr/>
        <p:txBody>
          <a:bodyPr/>
          <a:lstStyle/>
          <a:p>
            <a:pPr>
              <a:defRPr/>
            </a:pPr>
            <a:fld id="{0CBD98A8-9AD1-45DC-91BD-A129B3518539}" type="slidenum">
              <a:rPr lang="en-US" smtClean="0"/>
              <a:pPr>
                <a:defRPr/>
              </a:pPr>
              <a:t>26</a:t>
            </a:fld>
            <a:endParaRPr lang="en-US" dirty="0"/>
          </a:p>
        </p:txBody>
      </p:sp>
      <p:pic>
        <p:nvPicPr>
          <p:cNvPr id="6" name="Picture 5" descr="A close-up of a sign&#10;&#10;Description automatically generated with low confidence">
            <a:extLst>
              <a:ext uri="{FF2B5EF4-FFF2-40B4-BE49-F238E27FC236}">
                <a16:creationId xmlns:a16="http://schemas.microsoft.com/office/drawing/2014/main" id="{D6AD1E51-30BD-4713-B096-BEFACF85E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004" y="4335975"/>
            <a:ext cx="6693988" cy="1432684"/>
          </a:xfrm>
          <a:prstGeom prst="rect">
            <a:avLst/>
          </a:prstGeom>
        </p:spPr>
      </p:pic>
    </p:spTree>
    <p:extLst>
      <p:ext uri="{BB962C8B-B14F-4D97-AF65-F5344CB8AC3E}">
        <p14:creationId xmlns:p14="http://schemas.microsoft.com/office/powerpoint/2010/main" val="4045939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Academically Rigorous Courses</a:t>
            </a:r>
          </a:p>
        </p:txBody>
      </p:sp>
      <p:sp>
        <p:nvSpPr>
          <p:cNvPr id="11268" name="Rectangle 3"/>
          <p:cNvSpPr>
            <a:spLocks noGrp="1" noChangeArrowheads="1"/>
          </p:cNvSpPr>
          <p:nvPr>
            <p:ph idx="1"/>
          </p:nvPr>
        </p:nvSpPr>
        <p:spPr>
          <a:xfrm>
            <a:off x="422275" y="1289050"/>
            <a:ext cx="8299450" cy="4784725"/>
          </a:xfrm>
        </p:spPr>
        <p:txBody>
          <a:bodyPr/>
          <a:lstStyle/>
          <a:p>
            <a:r>
              <a:rPr lang="en-US" dirty="0"/>
              <a:t>Courses must be on Academic Rigor </a:t>
            </a:r>
            <a:br>
              <a:rPr lang="en-US" dirty="0"/>
            </a:br>
            <a:r>
              <a:rPr lang="en-US" dirty="0"/>
              <a:t>Course List. This includes:</a:t>
            </a:r>
          </a:p>
          <a:p>
            <a:pPr lvl="1"/>
            <a:r>
              <a:rPr lang="en-US" dirty="0"/>
              <a:t>Advanced Placement (AP)</a:t>
            </a:r>
          </a:p>
          <a:p>
            <a:pPr lvl="1"/>
            <a:r>
              <a:rPr lang="en-US" dirty="0"/>
              <a:t>International Baccalaureate (IB)</a:t>
            </a:r>
          </a:p>
          <a:p>
            <a:pPr lvl="1"/>
            <a:r>
              <a:rPr lang="en-US" dirty="0"/>
              <a:t>Dual Enrollment in degree level core subjects</a:t>
            </a:r>
          </a:p>
          <a:p>
            <a:pPr lvl="1"/>
            <a:r>
              <a:rPr lang="en-US" dirty="0"/>
              <a:t>Advanced math</a:t>
            </a:r>
          </a:p>
          <a:p>
            <a:pPr lvl="1"/>
            <a:r>
              <a:rPr lang="en-US" dirty="0"/>
              <a:t>Advanced science</a:t>
            </a:r>
          </a:p>
          <a:p>
            <a:pPr lvl="1"/>
            <a:r>
              <a:rPr lang="en-US" dirty="0"/>
              <a:t>Foreign language II or higher</a:t>
            </a:r>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27</a:t>
            </a:fld>
            <a:endParaRPr lang="en-US" dirty="0"/>
          </a:p>
        </p:txBody>
      </p:sp>
      <p:pic>
        <p:nvPicPr>
          <p:cNvPr id="5" name="Picture 2" descr="I:\Hope PowerPoint\Core Curriculum Graphic.png">
            <a:extLst>
              <a:ext uri="{FF2B5EF4-FFF2-40B4-BE49-F238E27FC236}">
                <a16:creationId xmlns:a16="http://schemas.microsoft.com/office/drawing/2014/main" id="{40EA29E1-A238-4F10-80E9-880A39B39A0E}"/>
              </a:ext>
            </a:extLst>
          </p:cNvPr>
          <p:cNvPicPr>
            <a:picLocks noChangeAspect="1" noChangeArrowheads="1"/>
          </p:cNvPicPr>
          <p:nvPr/>
        </p:nvPicPr>
        <p:blipFill>
          <a:blip r:embed="rId3" cstate="print"/>
          <a:srcRect/>
          <a:stretch>
            <a:fillRect/>
          </a:stretch>
        </p:blipFill>
        <p:spPr bwMode="auto">
          <a:xfrm>
            <a:off x="5619964" y="3728534"/>
            <a:ext cx="3202254" cy="234602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922492"/>
          </a:xfrm>
        </p:spPr>
        <p:txBody>
          <a:bodyPr/>
          <a:lstStyle/>
          <a:p>
            <a:r>
              <a:rPr lang="en-US" dirty="0"/>
              <a:t>My High School HOPE GPA</a:t>
            </a:r>
          </a:p>
        </p:txBody>
      </p:sp>
      <p:sp>
        <p:nvSpPr>
          <p:cNvPr id="3" name="Content Placeholder 2"/>
          <p:cNvSpPr>
            <a:spLocks noGrp="1"/>
          </p:cNvSpPr>
          <p:nvPr>
            <p:ph idx="1"/>
          </p:nvPr>
        </p:nvSpPr>
        <p:spPr>
          <a:xfrm>
            <a:off x="423028" y="1288994"/>
            <a:ext cx="8297941" cy="4785568"/>
          </a:xfrm>
        </p:spPr>
        <p:txBody>
          <a:bodyPr>
            <a:normAutofit/>
          </a:bodyPr>
          <a:lstStyle/>
          <a:p>
            <a:pPr lvl="0"/>
            <a:r>
              <a:rPr lang="en-US" sz="2400" dirty="0"/>
              <a:t>ONLY calculated by GSFC</a:t>
            </a:r>
          </a:p>
          <a:p>
            <a:pPr lvl="0"/>
            <a:r>
              <a:rPr lang="en-US" sz="2400" dirty="0"/>
              <a:t>Only core courses from 9th through 12th grade</a:t>
            </a:r>
          </a:p>
          <a:p>
            <a:pPr lvl="0"/>
            <a:r>
              <a:rPr lang="en-US" sz="2400" dirty="0"/>
              <a:t>Transcripts are uploaded by the high school</a:t>
            </a:r>
          </a:p>
          <a:p>
            <a:pPr lvl="0"/>
            <a:r>
              <a:rPr lang="en-US" sz="2400" dirty="0"/>
              <a:t>4 academically rigorous course credits</a:t>
            </a:r>
          </a:p>
          <a:p>
            <a:pPr lvl="0"/>
            <a:r>
              <a:rPr lang="en-US" sz="2400" dirty="0"/>
              <a:t>Log into GAfutures.org account to access HOPE GPA</a:t>
            </a:r>
          </a:p>
          <a:p>
            <a:pPr lvl="0"/>
            <a:endParaRPr lang="en-US" sz="2400" dirty="0"/>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28</a:t>
            </a:fld>
            <a:endParaRPr lang="en-US" dirty="0"/>
          </a:p>
        </p:txBody>
      </p:sp>
      <p:pic>
        <p:nvPicPr>
          <p:cNvPr id="10" name="Picture 9" descr="Graphical user interface, application&#10;&#10;Description automatically generated">
            <a:extLst>
              <a:ext uri="{FF2B5EF4-FFF2-40B4-BE49-F238E27FC236}">
                <a16:creationId xmlns:a16="http://schemas.microsoft.com/office/drawing/2014/main" id="{EF830821-00F0-45C4-B5FA-6F7B3B372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365" y="3551594"/>
            <a:ext cx="5694190" cy="2600424"/>
          </a:xfrm>
          <a:prstGeom prst="rect">
            <a:avLst/>
          </a:prstGeom>
        </p:spPr>
      </p:pic>
      <p:cxnSp>
        <p:nvCxnSpPr>
          <p:cNvPr id="6" name="Straight Arrow Connector 5">
            <a:extLst>
              <a:ext uri="{FF2B5EF4-FFF2-40B4-BE49-F238E27FC236}">
                <a16:creationId xmlns:a16="http://schemas.microsoft.com/office/drawing/2014/main" id="{AF565FFD-866B-4D25-8C16-8F382F36F321}"/>
              </a:ext>
            </a:extLst>
          </p:cNvPr>
          <p:cNvCxnSpPr/>
          <p:nvPr/>
        </p:nvCxnSpPr>
        <p:spPr>
          <a:xfrm flipV="1">
            <a:off x="618237" y="4687419"/>
            <a:ext cx="1046176" cy="431514"/>
          </a:xfrm>
          <a:prstGeom prst="straightConnector1">
            <a:avLst/>
          </a:prstGeom>
          <a:ln w="38100">
            <a:solidFill>
              <a:srgbClr val="F2818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364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922492"/>
          </a:xfrm>
        </p:spPr>
        <p:txBody>
          <a:bodyPr/>
          <a:lstStyle/>
          <a:p>
            <a:r>
              <a:rPr lang="en-US" dirty="0"/>
              <a:t>My High School HOPE GPA</a:t>
            </a:r>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29</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46" t="26486" r="41926" b="1776"/>
          <a:stretch/>
        </p:blipFill>
        <p:spPr>
          <a:xfrm>
            <a:off x="227328" y="1525130"/>
            <a:ext cx="4453204" cy="3648119"/>
          </a:xfrm>
          <a:prstGeom prst="rect">
            <a:avLst/>
          </a:prstGeom>
          <a:ln w="25400">
            <a:solidFill>
              <a:schemeClr val="accent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601" t="3636" r="34105" b="4880"/>
          <a:stretch/>
        </p:blipFill>
        <p:spPr>
          <a:xfrm>
            <a:off x="4681137" y="1525130"/>
            <a:ext cx="4113115" cy="3635148"/>
          </a:xfrm>
          <a:prstGeom prst="rect">
            <a:avLst/>
          </a:prstGeom>
          <a:ln w="25400">
            <a:solidFill>
              <a:schemeClr val="accent1"/>
            </a:solidFill>
          </a:ln>
        </p:spPr>
      </p:pic>
      <p:sp>
        <p:nvSpPr>
          <p:cNvPr id="3" name="Oval 2"/>
          <p:cNvSpPr/>
          <p:nvPr/>
        </p:nvSpPr>
        <p:spPr>
          <a:xfrm>
            <a:off x="6205515" y="2074492"/>
            <a:ext cx="826265" cy="6169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631312" y="2415024"/>
            <a:ext cx="522088"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87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01353"/>
            <a:ext cx="9144000" cy="1085614"/>
          </a:xfrm>
        </p:spPr>
        <p:txBody>
          <a:bodyPr>
            <a:normAutofit/>
          </a:bodyPr>
          <a:lstStyle/>
          <a:p>
            <a:r>
              <a:rPr lang="en-US" dirty="0"/>
              <a:t>Financial Aid</a:t>
            </a:r>
          </a:p>
        </p:txBody>
      </p:sp>
      <p:sp>
        <p:nvSpPr>
          <p:cNvPr id="6" name="Text Placeholder 5">
            <a:extLst>
              <a:ext uri="{FF2B5EF4-FFF2-40B4-BE49-F238E27FC236}">
                <a16:creationId xmlns:a16="http://schemas.microsoft.com/office/drawing/2014/main" id="{CE5E0212-A3A2-4CC3-83CB-3A86E5F40E0E}"/>
              </a:ext>
            </a:extLst>
          </p:cNvPr>
          <p:cNvSpPr>
            <a:spLocks noGrp="1"/>
          </p:cNvSpPr>
          <p:nvPr>
            <p:ph type="body" idx="1"/>
          </p:nvPr>
        </p:nvSpPr>
        <p:spPr/>
        <p:txBody>
          <a:bodyPr>
            <a:normAutofit lnSpcReduction="10000"/>
          </a:bodyPr>
          <a:lstStyle/>
          <a:p>
            <a:endParaRPr lang="en-US"/>
          </a:p>
        </p:txBody>
      </p:sp>
      <p:sp>
        <p:nvSpPr>
          <p:cNvPr id="4" name="Slide Number Placeholder 3">
            <a:extLst>
              <a:ext uri="{FF2B5EF4-FFF2-40B4-BE49-F238E27FC236}">
                <a16:creationId xmlns:a16="http://schemas.microsoft.com/office/drawing/2014/main" id="{CC712F95-7CE6-42E0-B5D0-0A5F442C4622}"/>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3</a:t>
            </a:fld>
            <a:endParaRPr lang="en-US" dirty="0"/>
          </a:p>
        </p:txBody>
      </p:sp>
    </p:spTree>
    <p:extLst>
      <p:ext uri="{BB962C8B-B14F-4D97-AF65-F5344CB8AC3E}">
        <p14:creationId xmlns:p14="http://schemas.microsoft.com/office/powerpoint/2010/main" val="2010423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Maintaining the HOPE Scholarship</a:t>
            </a:r>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30</a:t>
            </a:fld>
            <a:endParaRPr lang="en-US" dirty="0"/>
          </a:p>
        </p:txBody>
      </p:sp>
      <p:sp>
        <p:nvSpPr>
          <p:cNvPr id="17" name="Rectangle 3">
            <a:extLst>
              <a:ext uri="{FF2B5EF4-FFF2-40B4-BE49-F238E27FC236}">
                <a16:creationId xmlns:a16="http://schemas.microsoft.com/office/drawing/2014/main" id="{C199CB44-74A2-4A91-9663-A8891E8FD5F6}"/>
              </a:ext>
            </a:extLst>
          </p:cNvPr>
          <p:cNvSpPr>
            <a:spLocks noGrp="1" noChangeArrowheads="1"/>
          </p:cNvSpPr>
          <p:nvPr>
            <p:ph idx="1"/>
          </p:nvPr>
        </p:nvSpPr>
        <p:spPr>
          <a:xfrm>
            <a:off x="423028" y="1288994"/>
            <a:ext cx="8297941" cy="4785568"/>
          </a:xfrm>
        </p:spPr>
        <p:txBody>
          <a:bodyPr>
            <a:normAutofit/>
          </a:bodyPr>
          <a:lstStyle/>
          <a:p>
            <a:r>
              <a:rPr lang="en-US" dirty="0"/>
              <a:t>Students must maintain 3.0 college HOPE GPA at all checkpoints including:</a:t>
            </a:r>
          </a:p>
          <a:p>
            <a:pPr lvl="1"/>
            <a:r>
              <a:rPr lang="en-US" dirty="0"/>
              <a:t>End of every Spring semester/quarter</a:t>
            </a:r>
          </a:p>
          <a:p>
            <a:pPr lvl="1"/>
            <a:r>
              <a:rPr lang="en-US" dirty="0"/>
              <a:t>30/45 attempted semester/quarter hours</a:t>
            </a:r>
          </a:p>
          <a:p>
            <a:pPr lvl="1"/>
            <a:r>
              <a:rPr lang="en-US" dirty="0"/>
              <a:t>60/90 attempted semester/quarter hours</a:t>
            </a:r>
          </a:p>
          <a:p>
            <a:pPr lvl="1"/>
            <a:r>
              <a:rPr lang="en-US" dirty="0"/>
              <a:t>90/135 attempted semester/quarter hours</a:t>
            </a:r>
          </a:p>
          <a:p>
            <a:pPr lvl="1"/>
            <a:r>
              <a:rPr lang="en-US" dirty="0"/>
              <a:t>Three-Term Checkpoint, if enrolled </a:t>
            </a:r>
            <a:br>
              <a:rPr lang="en-US" dirty="0"/>
            </a:br>
            <a:r>
              <a:rPr lang="en-US" dirty="0"/>
              <a:t>less than full-time for first three </a:t>
            </a:r>
            <a:br>
              <a:rPr lang="en-US" dirty="0"/>
            </a:br>
            <a:r>
              <a:rPr lang="en-US" dirty="0"/>
              <a:t>semesters/quarters</a:t>
            </a:r>
          </a:p>
        </p:txBody>
      </p:sp>
      <p:pic>
        <p:nvPicPr>
          <p:cNvPr id="18" name="Picture 17" descr="A picture containing text&#10;&#10;Description automatically generated">
            <a:extLst>
              <a:ext uri="{FF2B5EF4-FFF2-40B4-BE49-F238E27FC236}">
                <a16:creationId xmlns:a16="http://schemas.microsoft.com/office/drawing/2014/main" id="{6B5BCE94-4990-4D02-B90D-A8EF8B0FB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9041">
            <a:off x="6817359" y="3638007"/>
            <a:ext cx="1663065" cy="234844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F8CF-9694-4685-B849-E4E9F788D1DD}"/>
              </a:ext>
            </a:extLst>
          </p:cNvPr>
          <p:cNvSpPr>
            <a:spLocks noGrp="1"/>
          </p:cNvSpPr>
          <p:nvPr>
            <p:ph type="title"/>
          </p:nvPr>
        </p:nvSpPr>
        <p:spPr/>
        <p:txBody>
          <a:bodyPr/>
          <a:lstStyle/>
          <a:p>
            <a:r>
              <a:rPr lang="en-US" dirty="0"/>
              <a:t>College HOPE GPA</a:t>
            </a:r>
          </a:p>
        </p:txBody>
      </p:sp>
      <p:sp>
        <p:nvSpPr>
          <p:cNvPr id="3" name="Slide Number Placeholder 2">
            <a:extLst>
              <a:ext uri="{FF2B5EF4-FFF2-40B4-BE49-F238E27FC236}">
                <a16:creationId xmlns:a16="http://schemas.microsoft.com/office/drawing/2014/main" id="{B36A9489-F061-4D63-95F0-9542E17D6ABD}"/>
              </a:ext>
            </a:extLst>
          </p:cNvPr>
          <p:cNvSpPr>
            <a:spLocks noGrp="1"/>
          </p:cNvSpPr>
          <p:nvPr>
            <p:ph type="sldNum" sz="quarter" idx="12"/>
          </p:nvPr>
        </p:nvSpPr>
        <p:spPr/>
        <p:txBody>
          <a:bodyPr/>
          <a:lstStyle/>
          <a:p>
            <a:pPr>
              <a:defRPr/>
            </a:pPr>
            <a:fld id="{69EEA558-EDDD-4E95-92F0-4454E14B9EC8}" type="slidenum">
              <a:rPr lang="en-US" smtClean="0"/>
              <a:pPr>
                <a:defRPr/>
              </a:pPr>
              <a:t>31</a:t>
            </a:fld>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AE4D31A2-E121-4436-BA99-F20C72B45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27" y="1472625"/>
            <a:ext cx="8064286" cy="3682800"/>
          </a:xfrm>
          <a:prstGeom prst="rect">
            <a:avLst/>
          </a:prstGeom>
        </p:spPr>
      </p:pic>
      <p:cxnSp>
        <p:nvCxnSpPr>
          <p:cNvPr id="8" name="Straight Arrow Connector 7">
            <a:extLst>
              <a:ext uri="{FF2B5EF4-FFF2-40B4-BE49-F238E27FC236}">
                <a16:creationId xmlns:a16="http://schemas.microsoft.com/office/drawing/2014/main" id="{44B06C24-5377-48BA-B80C-32778D7DE2A4}"/>
              </a:ext>
            </a:extLst>
          </p:cNvPr>
          <p:cNvCxnSpPr>
            <a:cxnSpLocks/>
          </p:cNvCxnSpPr>
          <p:nvPr/>
        </p:nvCxnSpPr>
        <p:spPr>
          <a:xfrm flipH="1" flipV="1">
            <a:off x="2544637" y="3548005"/>
            <a:ext cx="1082141" cy="181514"/>
          </a:xfrm>
          <a:prstGeom prst="straightConnector1">
            <a:avLst/>
          </a:prstGeom>
          <a:ln w="38100">
            <a:solidFill>
              <a:srgbClr val="F2818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A60B9D-00BA-4CEF-83FC-8664C560DAB7}"/>
              </a:ext>
            </a:extLst>
          </p:cNvPr>
          <p:cNvSpPr txBox="1"/>
          <p:nvPr/>
        </p:nvSpPr>
        <p:spPr>
          <a:xfrm>
            <a:off x="2712377" y="3796140"/>
            <a:ext cx="2619910" cy="646331"/>
          </a:xfrm>
          <a:prstGeom prst="rect">
            <a:avLst/>
          </a:prstGeom>
          <a:noFill/>
        </p:spPr>
        <p:txBody>
          <a:bodyPr wrap="square" rtlCol="0">
            <a:spAutoFit/>
          </a:bodyPr>
          <a:lstStyle/>
          <a:p>
            <a:pPr algn="ctr"/>
            <a:r>
              <a:rPr lang="en-US" dirty="0">
                <a:solidFill>
                  <a:srgbClr val="F28181"/>
                </a:solidFill>
              </a:rPr>
              <a:t>College students receiving HOPE/Zell Miller funds</a:t>
            </a:r>
          </a:p>
        </p:txBody>
      </p:sp>
    </p:spTree>
    <p:extLst>
      <p:ext uri="{BB962C8B-B14F-4D97-AF65-F5344CB8AC3E}">
        <p14:creationId xmlns:p14="http://schemas.microsoft.com/office/powerpoint/2010/main" val="1438529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F8CF-9694-4685-B849-E4E9F788D1DD}"/>
              </a:ext>
            </a:extLst>
          </p:cNvPr>
          <p:cNvSpPr>
            <a:spLocks noGrp="1"/>
          </p:cNvSpPr>
          <p:nvPr>
            <p:ph type="title"/>
          </p:nvPr>
        </p:nvSpPr>
        <p:spPr>
          <a:xfrm>
            <a:off x="0" y="1"/>
            <a:ext cx="9143999" cy="922492"/>
          </a:xfrm>
        </p:spPr>
        <p:txBody>
          <a:bodyPr/>
          <a:lstStyle/>
          <a:p>
            <a:r>
              <a:rPr lang="en-US" dirty="0"/>
              <a:t>College HOPE GPA</a:t>
            </a:r>
          </a:p>
        </p:txBody>
      </p:sp>
      <p:sp>
        <p:nvSpPr>
          <p:cNvPr id="8" name="Content Placeholder 7">
            <a:extLst>
              <a:ext uri="{FF2B5EF4-FFF2-40B4-BE49-F238E27FC236}">
                <a16:creationId xmlns:a16="http://schemas.microsoft.com/office/drawing/2014/main" id="{4CCCBB51-F8AA-4B35-B6AD-CCBC31FAB490}"/>
              </a:ext>
            </a:extLst>
          </p:cNvPr>
          <p:cNvSpPr>
            <a:spLocks noGrp="1"/>
          </p:cNvSpPr>
          <p:nvPr>
            <p:ph idx="1"/>
          </p:nvPr>
        </p:nvSpPr>
        <p:spPr/>
        <p:txBody>
          <a:bodyPr/>
          <a:lstStyle/>
          <a:p>
            <a:pPr lvl="0"/>
            <a:r>
              <a:rPr lang="en-US" b="1" dirty="0"/>
              <a:t>ONLY</a:t>
            </a:r>
            <a:r>
              <a:rPr lang="en-US" dirty="0"/>
              <a:t> calculated by GSFC</a:t>
            </a:r>
          </a:p>
          <a:p>
            <a:pPr lvl="0"/>
            <a:r>
              <a:rPr lang="en-US" dirty="0"/>
              <a:t>Calculated every semester/quarter</a:t>
            </a:r>
          </a:p>
          <a:p>
            <a:pPr lvl="0"/>
            <a:r>
              <a:rPr lang="en-US" dirty="0"/>
              <a:t>STEM courses are weighted .5 for all grades except an A and F</a:t>
            </a:r>
          </a:p>
          <a:p>
            <a:pPr lvl="0"/>
            <a:r>
              <a:rPr lang="en-US" dirty="0"/>
              <a:t>High school Dual Enrollment courses are not included</a:t>
            </a:r>
          </a:p>
          <a:p>
            <a:endParaRPr lang="en-US" dirty="0"/>
          </a:p>
        </p:txBody>
      </p:sp>
      <p:sp>
        <p:nvSpPr>
          <p:cNvPr id="3" name="Slide Number Placeholder 2">
            <a:extLst>
              <a:ext uri="{FF2B5EF4-FFF2-40B4-BE49-F238E27FC236}">
                <a16:creationId xmlns:a16="http://schemas.microsoft.com/office/drawing/2014/main" id="{B36A9489-F061-4D63-95F0-9542E17D6ABD}"/>
              </a:ext>
            </a:extLst>
          </p:cNvPr>
          <p:cNvSpPr>
            <a:spLocks noGrp="1"/>
          </p:cNvSpPr>
          <p:nvPr>
            <p:ph type="sldNum" sz="quarter" idx="12"/>
          </p:nvPr>
        </p:nvSpPr>
        <p:spPr>
          <a:xfrm>
            <a:off x="8480452" y="6436231"/>
            <a:ext cx="601339" cy="365125"/>
          </a:xfrm>
        </p:spPr>
        <p:txBody>
          <a:bodyPr/>
          <a:lstStyle/>
          <a:p>
            <a:fld id="{69EEA558-EDDD-4E95-92F0-4454E14B9EC8}" type="slidenum">
              <a:rPr lang="en-US" smtClean="0"/>
              <a:pPr/>
              <a:t>32</a:t>
            </a:fld>
            <a:endParaRPr lang="en-US" dirty="0"/>
          </a:p>
        </p:txBody>
      </p:sp>
      <p:pic>
        <p:nvPicPr>
          <p:cNvPr id="9" name="Picture 8" descr="A picture containing text&#10;&#10;Description automatically generated">
            <a:extLst>
              <a:ext uri="{FF2B5EF4-FFF2-40B4-BE49-F238E27FC236}">
                <a16:creationId xmlns:a16="http://schemas.microsoft.com/office/drawing/2014/main" id="{75AD8FA7-98F5-40F7-9C7B-C33BA9C1F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9041">
            <a:off x="6817359" y="3638007"/>
            <a:ext cx="1663065" cy="2348449"/>
          </a:xfrm>
          <a:prstGeom prst="rect">
            <a:avLst/>
          </a:prstGeom>
        </p:spPr>
      </p:pic>
    </p:spTree>
    <p:extLst>
      <p:ext uri="{BB962C8B-B14F-4D97-AF65-F5344CB8AC3E}">
        <p14:creationId xmlns:p14="http://schemas.microsoft.com/office/powerpoint/2010/main" val="1897601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181C0B-8274-4927-948E-48C19A1D4AEB}"/>
              </a:ext>
            </a:extLst>
          </p:cNvPr>
          <p:cNvSpPr>
            <a:spLocks noGrp="1"/>
          </p:cNvSpPr>
          <p:nvPr>
            <p:ph type="title"/>
          </p:nvPr>
        </p:nvSpPr>
        <p:spPr/>
        <p:txBody>
          <a:bodyPr/>
          <a:lstStyle/>
          <a:p>
            <a:r>
              <a:rPr lang="en-US" dirty="0"/>
              <a:t>Zell Miller Scholarship</a:t>
            </a:r>
          </a:p>
        </p:txBody>
      </p:sp>
      <p:sp>
        <p:nvSpPr>
          <p:cNvPr id="2" name="Slide Number Placeholder 1">
            <a:extLst>
              <a:ext uri="{FF2B5EF4-FFF2-40B4-BE49-F238E27FC236}">
                <a16:creationId xmlns:a16="http://schemas.microsoft.com/office/drawing/2014/main" id="{208FDB54-BB3D-4B46-82FC-78D8FE7D00F1}"/>
              </a:ext>
            </a:extLst>
          </p:cNvPr>
          <p:cNvSpPr>
            <a:spLocks noGrp="1"/>
          </p:cNvSpPr>
          <p:nvPr>
            <p:ph type="sldNum" sz="quarter" idx="12"/>
          </p:nvPr>
        </p:nvSpPr>
        <p:spPr/>
        <p:txBody>
          <a:bodyPr/>
          <a:lstStyle/>
          <a:p>
            <a:pPr>
              <a:defRPr/>
            </a:pPr>
            <a:fld id="{0CBD98A8-9AD1-45DC-91BD-A129B3518539}" type="slidenum">
              <a:rPr lang="en-US" smtClean="0"/>
              <a:pPr>
                <a:defRPr/>
              </a:pPr>
              <a:t>33</a:t>
            </a:fld>
            <a:endParaRPr lang="en-US" dirty="0"/>
          </a:p>
        </p:txBody>
      </p:sp>
      <p:sp>
        <p:nvSpPr>
          <p:cNvPr id="9" name="Freeform 8"/>
          <p:cNvSpPr/>
          <p:nvPr/>
        </p:nvSpPr>
        <p:spPr>
          <a:xfrm>
            <a:off x="2590055" y="2078632"/>
            <a:ext cx="3963890" cy="758134"/>
          </a:xfrm>
          <a:custGeom>
            <a:avLst/>
            <a:gdLst>
              <a:gd name="connsiteX0" fmla="*/ 0 w 2554856"/>
              <a:gd name="connsiteY0" fmla="*/ 0 h 488642"/>
              <a:gd name="connsiteX1" fmla="*/ 2554856 w 2554856"/>
              <a:gd name="connsiteY1" fmla="*/ 0 h 488642"/>
              <a:gd name="connsiteX2" fmla="*/ 2554856 w 2554856"/>
              <a:gd name="connsiteY2" fmla="*/ 488642 h 488642"/>
              <a:gd name="connsiteX3" fmla="*/ 0 w 2554856"/>
              <a:gd name="connsiteY3" fmla="*/ 488642 h 488642"/>
              <a:gd name="connsiteX4" fmla="*/ 0 w 2554856"/>
              <a:gd name="connsiteY4" fmla="*/ 0 h 4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6" h="488642">
                <a:moveTo>
                  <a:pt x="0" y="0"/>
                </a:moveTo>
                <a:lnTo>
                  <a:pt x="2554856" y="0"/>
                </a:lnTo>
                <a:lnTo>
                  <a:pt x="2554856" y="488642"/>
                </a:lnTo>
                <a:lnTo>
                  <a:pt x="0" y="488642"/>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4000" b="1" kern="1200" dirty="0"/>
              <a:t>HOPE Program</a:t>
            </a:r>
          </a:p>
        </p:txBody>
      </p:sp>
      <p:sp>
        <p:nvSpPr>
          <p:cNvPr id="10" name="Freeform 9"/>
          <p:cNvSpPr/>
          <p:nvPr/>
        </p:nvSpPr>
        <p:spPr>
          <a:xfrm>
            <a:off x="3748552"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t>HOPE</a:t>
            </a:r>
          </a:p>
          <a:p>
            <a:pPr lvl="0" algn="ctr" defTabSz="622300">
              <a:spcBef>
                <a:spcPct val="0"/>
              </a:spcBef>
              <a:spcAft>
                <a:spcPts val="0"/>
              </a:spcAft>
            </a:pPr>
            <a:r>
              <a:rPr lang="en-US" sz="2000" b="1" kern="1200" dirty="0"/>
              <a:t>Grant</a:t>
            </a:r>
          </a:p>
        </p:txBody>
      </p:sp>
      <p:sp>
        <p:nvSpPr>
          <p:cNvPr id="11" name="Freeform 10"/>
          <p:cNvSpPr/>
          <p:nvPr/>
        </p:nvSpPr>
        <p:spPr>
          <a:xfrm>
            <a:off x="4945366" y="4442281"/>
            <a:ext cx="2881769" cy="555780"/>
          </a:xfrm>
          <a:custGeom>
            <a:avLst/>
            <a:gdLst>
              <a:gd name="connsiteX0" fmla="*/ 0 w 2380453"/>
              <a:gd name="connsiteY0" fmla="*/ 0 h 555780"/>
              <a:gd name="connsiteX1" fmla="*/ 2380453 w 2380453"/>
              <a:gd name="connsiteY1" fmla="*/ 0 h 555780"/>
              <a:gd name="connsiteX2" fmla="*/ 2380453 w 2380453"/>
              <a:gd name="connsiteY2" fmla="*/ 555780 h 555780"/>
              <a:gd name="connsiteX3" fmla="*/ 0 w 2380453"/>
              <a:gd name="connsiteY3" fmla="*/ 555780 h 555780"/>
              <a:gd name="connsiteX4" fmla="*/ 0 w 2380453"/>
              <a:gd name="connsiteY4" fmla="*/ 0 h 55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53" h="555780">
                <a:moveTo>
                  <a:pt x="0" y="0"/>
                </a:moveTo>
                <a:lnTo>
                  <a:pt x="2380453" y="0"/>
                </a:lnTo>
                <a:lnTo>
                  <a:pt x="2380453" y="555780"/>
                </a:lnTo>
                <a:lnTo>
                  <a:pt x="0" y="55578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2000" b="1" kern="1200" dirty="0"/>
              <a:t>HOPE Career Grant</a:t>
            </a:r>
          </a:p>
        </p:txBody>
      </p:sp>
      <p:sp>
        <p:nvSpPr>
          <p:cNvPr id="12" name="Freeform 11"/>
          <p:cNvSpPr/>
          <p:nvPr/>
        </p:nvSpPr>
        <p:spPr>
          <a:xfrm>
            <a:off x="5529290"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dirty="0"/>
              <a:t>Zell Miller</a:t>
            </a:r>
          </a:p>
          <a:p>
            <a:pPr lvl="0" algn="ctr" defTabSz="622300">
              <a:spcBef>
                <a:spcPct val="0"/>
              </a:spcBef>
              <a:spcAft>
                <a:spcPts val="0"/>
              </a:spcAft>
            </a:pPr>
            <a:r>
              <a:rPr lang="en-US" sz="2000" b="1" kern="1200" dirty="0"/>
              <a:t>Grant</a:t>
            </a:r>
          </a:p>
        </p:txBody>
      </p:sp>
      <p:sp>
        <p:nvSpPr>
          <p:cNvPr id="14" name="Freeform 13"/>
          <p:cNvSpPr/>
          <p:nvPr/>
        </p:nvSpPr>
        <p:spPr>
          <a:xfrm>
            <a:off x="187076"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t>HOPE</a:t>
            </a:r>
          </a:p>
          <a:p>
            <a:pPr lvl="0" algn="ctr" defTabSz="622300">
              <a:spcBef>
                <a:spcPct val="0"/>
              </a:spcBef>
              <a:spcAft>
                <a:spcPts val="0"/>
              </a:spcAft>
            </a:pPr>
            <a:r>
              <a:rPr lang="en-US" sz="2000" b="1" dirty="0"/>
              <a:t>Scholarship</a:t>
            </a:r>
            <a:endParaRPr lang="en-US" sz="2000" b="1" kern="1200" dirty="0"/>
          </a:p>
        </p:txBody>
      </p:sp>
      <p:sp>
        <p:nvSpPr>
          <p:cNvPr id="15" name="Freeform 14"/>
          <p:cNvSpPr/>
          <p:nvPr/>
        </p:nvSpPr>
        <p:spPr>
          <a:xfrm>
            <a:off x="1967814"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solidFill>
                  <a:schemeClr val="tx1"/>
                </a:solidFill>
              </a:rPr>
              <a:t>Zell Miller</a:t>
            </a:r>
          </a:p>
          <a:p>
            <a:pPr lvl="0" algn="ctr" defTabSz="622300">
              <a:spcBef>
                <a:spcPct val="0"/>
              </a:spcBef>
              <a:spcAft>
                <a:spcPts val="0"/>
              </a:spcAft>
            </a:pPr>
            <a:r>
              <a:rPr lang="en-US" sz="2000" b="1" dirty="0">
                <a:solidFill>
                  <a:schemeClr val="tx1"/>
                </a:solidFill>
              </a:rPr>
              <a:t>Scholarship</a:t>
            </a:r>
            <a:endParaRPr lang="en-US" sz="2000" b="1" kern="1200" dirty="0">
              <a:solidFill>
                <a:schemeClr val="tx1"/>
              </a:solidFill>
            </a:endParaRPr>
          </a:p>
        </p:txBody>
      </p:sp>
      <p:cxnSp>
        <p:nvCxnSpPr>
          <p:cNvPr id="16" name="Straight Connector 15"/>
          <p:cNvCxnSpPr/>
          <p:nvPr/>
        </p:nvCxnSpPr>
        <p:spPr>
          <a:xfrm>
            <a:off x="1049442" y="3051544"/>
            <a:ext cx="71229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49442" y="3051544"/>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30180" y="3059339"/>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0" y="2836766"/>
            <a:ext cx="0" cy="5257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86251" y="3059339"/>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172396" y="3051544"/>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86251" y="4139619"/>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200501" y="4139619"/>
            <a:ext cx="0" cy="5805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72000" y="4136679"/>
            <a:ext cx="0" cy="5834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72000" y="4720171"/>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827135" y="4720171"/>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593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Eligibility Requirements</a:t>
            </a:r>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34</a:t>
            </a:fld>
            <a:endParaRPr lang="en-US" dirty="0"/>
          </a:p>
        </p:txBody>
      </p:sp>
      <p:sp>
        <p:nvSpPr>
          <p:cNvPr id="13" name="Rectangle 3">
            <a:extLst>
              <a:ext uri="{FF2B5EF4-FFF2-40B4-BE49-F238E27FC236}">
                <a16:creationId xmlns:a16="http://schemas.microsoft.com/office/drawing/2014/main" id="{4C21B674-CC1F-40F9-80EE-3F846732C958}"/>
              </a:ext>
            </a:extLst>
          </p:cNvPr>
          <p:cNvSpPr>
            <a:spLocks noGrp="1" noChangeArrowheads="1"/>
          </p:cNvSpPr>
          <p:nvPr>
            <p:ph idx="1"/>
          </p:nvPr>
        </p:nvSpPr>
        <p:spPr>
          <a:xfrm>
            <a:off x="374272" y="1334951"/>
            <a:ext cx="8491073" cy="4785568"/>
          </a:xfrm>
        </p:spPr>
        <p:txBody>
          <a:bodyPr/>
          <a:lstStyle/>
          <a:p>
            <a:pPr marL="0" indent="0" algn="ctr">
              <a:buNone/>
            </a:pPr>
            <a:r>
              <a:rPr lang="en-US" dirty="0"/>
              <a:t>Rigor Requirements and one of the following:</a:t>
            </a:r>
          </a:p>
        </p:txBody>
      </p:sp>
      <p:graphicFrame>
        <p:nvGraphicFramePr>
          <p:cNvPr id="14" name="Table 13">
            <a:extLst>
              <a:ext uri="{FF2B5EF4-FFF2-40B4-BE49-F238E27FC236}">
                <a16:creationId xmlns:a16="http://schemas.microsoft.com/office/drawing/2014/main" id="{56D1A664-7493-4CAB-883D-638F560CDE04}"/>
              </a:ext>
            </a:extLst>
          </p:cNvPr>
          <p:cNvGraphicFramePr>
            <a:graphicFrameLocks noGrp="1"/>
          </p:cNvGraphicFramePr>
          <p:nvPr>
            <p:extLst>
              <p:ext uri="{D42A27DB-BD31-4B8C-83A1-F6EECF244321}">
                <p14:modId xmlns:p14="http://schemas.microsoft.com/office/powerpoint/2010/main" val="2256852963"/>
              </p:ext>
            </p:extLst>
          </p:nvPr>
        </p:nvGraphicFramePr>
        <p:xfrm>
          <a:off x="587808" y="1334951"/>
          <a:ext cx="7976868" cy="4325278"/>
        </p:xfrm>
        <a:graphic>
          <a:graphicData uri="http://schemas.openxmlformats.org/drawingml/2006/table">
            <a:tbl>
              <a:tblPr bandRow="1">
                <a:tableStyleId>{5C22544A-7EE6-4342-B048-85BDC9FD1C3A}</a:tableStyleId>
              </a:tblPr>
              <a:tblGrid>
                <a:gridCol w="3435552">
                  <a:extLst>
                    <a:ext uri="{9D8B030D-6E8A-4147-A177-3AD203B41FA5}">
                      <a16:colId xmlns:a16="http://schemas.microsoft.com/office/drawing/2014/main" val="20000"/>
                    </a:ext>
                  </a:extLst>
                </a:gridCol>
                <a:gridCol w="286164">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4046872">
                  <a:extLst>
                    <a:ext uri="{9D8B030D-6E8A-4147-A177-3AD203B41FA5}">
                      <a16:colId xmlns:a16="http://schemas.microsoft.com/office/drawing/2014/main" val="20003"/>
                    </a:ext>
                  </a:extLst>
                </a:gridCol>
              </a:tblGrid>
              <a:tr h="476026">
                <a:tc gridSpan="4">
                  <a:txBody>
                    <a:bodyPr/>
                    <a:lstStyle/>
                    <a:p>
                      <a:pPr algn="ctr">
                        <a:buFont typeface="Arial" pitchFamily="34" charset="0"/>
                        <a:buNone/>
                      </a:pPr>
                      <a:endParaRPr lang="en-US" sz="1800" b="0" dirty="0">
                        <a:solidFill>
                          <a:schemeClr val="bg1"/>
                        </a:solidFill>
                        <a:latin typeface="Univers LT Pro 55" panose="020B0603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dirty="0"/>
                    </a:p>
                  </a:txBody>
                  <a:tcPr>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3849252">
                <a:tc>
                  <a:txBody>
                    <a:bodyPr/>
                    <a:lstStyle/>
                    <a:p>
                      <a:r>
                        <a:rPr lang="en-US" sz="1800" dirty="0">
                          <a:solidFill>
                            <a:schemeClr val="bg1"/>
                          </a:solidFill>
                          <a:latin typeface="Univers LT Pro 55" panose="020B0603020202020204" pitchFamily="34" charset="0"/>
                        </a:rPr>
                        <a:t>Designated valedictorian or salutatorian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Univers LT Pro 55" panose="020B0603020202020204" pitchFamily="34" charset="0"/>
                        </a:rPr>
                        <a:t>AND</a:t>
                      </a:r>
                    </a:p>
                    <a:p>
                      <a:pPr marL="631825" lvl="1" indent="-174625" rtl="0">
                        <a:buFont typeface="Arial" pitchFamily="34" charset="0"/>
                        <a:buChar char="•"/>
                      </a:pPr>
                      <a:endParaRPr lang="en-US" sz="1800" dirty="0">
                        <a:solidFill>
                          <a:schemeClr val="bg1"/>
                        </a:solidFill>
                        <a:latin typeface="Univers LT Pro 55" panose="020B0603020202020204" pitchFamily="34" charset="0"/>
                      </a:endParaRPr>
                    </a:p>
                    <a:p>
                      <a:pPr marL="174625" lvl="0" indent="-174625" rtl="0">
                        <a:buFont typeface="Arial" pitchFamily="34" charset="0"/>
                        <a:buChar char="•"/>
                      </a:pPr>
                      <a:r>
                        <a:rPr lang="en-US" sz="1800" dirty="0">
                          <a:solidFill>
                            <a:schemeClr val="bg1"/>
                          </a:solidFill>
                          <a:latin typeface="Univers LT Pro 55" panose="020B0603020202020204" pitchFamily="34" charset="0"/>
                        </a:rPr>
                        <a:t>Meet minimum HOPE</a:t>
                      </a:r>
                      <a:r>
                        <a:rPr lang="en-US" sz="1800" baseline="0" dirty="0">
                          <a:solidFill>
                            <a:schemeClr val="bg1"/>
                          </a:solidFill>
                          <a:latin typeface="Univers LT Pro 55" panose="020B0603020202020204" pitchFamily="34" charset="0"/>
                        </a:rPr>
                        <a:t> eligibility requirements </a:t>
                      </a:r>
                      <a:endParaRPr lang="en-US" sz="1800" dirty="0">
                        <a:solidFill>
                          <a:schemeClr val="bg1"/>
                        </a:solidFill>
                        <a:latin typeface="Univers LT Pro 55" panose="020B0603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800" dirty="0">
                        <a:solidFill>
                          <a:schemeClr val="bg1"/>
                        </a:solidFill>
                        <a:latin typeface="Univers LT Pro 55" panose="020B0603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rtl="0"/>
                      <a:endParaRPr lang="en-US" sz="1800" dirty="0">
                        <a:solidFill>
                          <a:schemeClr val="bg1"/>
                        </a:solidFill>
                        <a:latin typeface="Univers LT Pro 55" panose="020B0603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4625" indent="-174625" rtl="0">
                        <a:buFont typeface="Arial" panose="020B0604020202020204" pitchFamily="34" charset="0"/>
                        <a:buChar char="•"/>
                      </a:pPr>
                      <a:r>
                        <a:rPr lang="en-US" sz="1800" dirty="0">
                          <a:solidFill>
                            <a:schemeClr val="bg1"/>
                          </a:solidFill>
                          <a:latin typeface="Univers LT Pro 55" panose="020B0603020202020204" pitchFamily="34" charset="0"/>
                        </a:rPr>
                        <a:t>Minimum 3.7 high school HOPE GPA, as calculated by GSFC, in core curriculum courses</a:t>
                      </a:r>
                    </a:p>
                    <a:p>
                      <a:pPr rtl="0"/>
                      <a:r>
                        <a:rPr lang="en-US" sz="1800" dirty="0">
                          <a:solidFill>
                            <a:schemeClr val="bg1"/>
                          </a:solidFill>
                          <a:latin typeface="Univers LT Pro 55" panose="020B0603020202020204" pitchFamily="34" charset="0"/>
                        </a:rPr>
                        <a:t> </a:t>
                      </a:r>
                    </a:p>
                    <a:p>
                      <a:pPr rtl="0"/>
                      <a:r>
                        <a:rPr lang="en-US" sz="1800" b="1" dirty="0">
                          <a:solidFill>
                            <a:schemeClr val="bg1"/>
                          </a:solidFill>
                          <a:latin typeface="Univers LT Pro 55" panose="020B0603020202020204" pitchFamily="34" charset="0"/>
                        </a:rPr>
                        <a:t>                    AND</a:t>
                      </a:r>
                    </a:p>
                    <a:p>
                      <a:pPr rtl="0"/>
                      <a:endParaRPr lang="en-US" sz="1800" dirty="0">
                        <a:solidFill>
                          <a:schemeClr val="bg1"/>
                        </a:solidFill>
                        <a:latin typeface="Univers LT Pro 55" panose="020B0603020202020204" pitchFamily="34" charset="0"/>
                      </a:endParaRPr>
                    </a:p>
                    <a:p>
                      <a:pPr marL="174625" indent="-174625" rtl="0">
                        <a:buFont typeface="Arial" pitchFamily="34" charset="0"/>
                        <a:buChar char="•"/>
                      </a:pPr>
                      <a:r>
                        <a:rPr lang="en-US" sz="1800" dirty="0">
                          <a:solidFill>
                            <a:schemeClr val="bg1"/>
                          </a:solidFill>
                          <a:latin typeface="Univers LT Pro 55" panose="020B0603020202020204" pitchFamily="34" charset="0"/>
                        </a:rPr>
                        <a:t>1200 SAT total</a:t>
                      </a:r>
                      <a:r>
                        <a:rPr lang="en-US" sz="1800" baseline="0" dirty="0">
                          <a:solidFill>
                            <a:schemeClr val="bg1"/>
                          </a:solidFill>
                          <a:latin typeface="Univers LT Pro 55" panose="020B0603020202020204" pitchFamily="34" charset="0"/>
                        </a:rPr>
                        <a:t> test</a:t>
                      </a:r>
                      <a:r>
                        <a:rPr lang="en-US" sz="1800" dirty="0">
                          <a:solidFill>
                            <a:schemeClr val="bg1"/>
                          </a:solidFill>
                          <a:latin typeface="Univers LT Pro 55" panose="020B0603020202020204" pitchFamily="34" charset="0"/>
                        </a:rPr>
                        <a:t> score  </a:t>
                      </a:r>
                    </a:p>
                    <a:p>
                      <a:pPr rtl="0">
                        <a:buFont typeface="Arial" pitchFamily="34" charset="0"/>
                        <a:buNone/>
                      </a:pPr>
                      <a:endParaRPr lang="en-US" sz="1800" dirty="0">
                        <a:solidFill>
                          <a:schemeClr val="bg1"/>
                        </a:solidFill>
                        <a:latin typeface="Univers LT Pro 55" panose="020B0603020202020204" pitchFamily="34" charset="0"/>
                      </a:endParaRPr>
                    </a:p>
                    <a:p>
                      <a:pPr rtl="0">
                        <a:buFont typeface="Arial" pitchFamily="34" charset="0"/>
                        <a:buNone/>
                      </a:pPr>
                      <a:r>
                        <a:rPr lang="en-US" sz="1800" b="1" dirty="0">
                          <a:solidFill>
                            <a:schemeClr val="bg1"/>
                          </a:solidFill>
                          <a:latin typeface="Univers LT Pro 55" panose="020B0603020202020204" pitchFamily="34" charset="0"/>
                        </a:rPr>
                        <a:t>                     OR</a:t>
                      </a:r>
                    </a:p>
                    <a:p>
                      <a:pPr rtl="0">
                        <a:buFont typeface="Arial" pitchFamily="34" charset="0"/>
                        <a:buNone/>
                      </a:pPr>
                      <a:r>
                        <a:rPr lang="en-US" sz="1800" dirty="0">
                          <a:solidFill>
                            <a:schemeClr val="bg1"/>
                          </a:solidFill>
                          <a:latin typeface="Univers LT Pro 55" panose="020B0603020202020204" pitchFamily="34" charset="0"/>
                        </a:rPr>
                        <a:t> </a:t>
                      </a:r>
                    </a:p>
                    <a:p>
                      <a:pPr marL="174625" indent="-174625" rtl="0">
                        <a:buFont typeface="Arial" pitchFamily="34" charset="0"/>
                        <a:buChar char="•"/>
                      </a:pPr>
                      <a:r>
                        <a:rPr lang="en-US" sz="1800" dirty="0">
                          <a:solidFill>
                            <a:schemeClr val="bg1"/>
                          </a:solidFill>
                          <a:latin typeface="Univers LT Pro 55" panose="020B0603020202020204" pitchFamily="34" charset="0"/>
                        </a:rPr>
                        <a:t>25 ACT composite score</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5" name="Picture 14" descr="A picture containing dark, close&#10;&#10;Description automatically generated">
            <a:extLst>
              <a:ext uri="{FF2B5EF4-FFF2-40B4-BE49-F238E27FC236}">
                <a16:creationId xmlns:a16="http://schemas.microsoft.com/office/drawing/2014/main" id="{ECE411D0-3CEB-4A90-B43B-B4C52F794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192" y="3601459"/>
            <a:ext cx="2611309" cy="2370655"/>
          </a:xfrm>
          <a:prstGeom prst="rect">
            <a:avLst/>
          </a:prstGeom>
        </p:spPr>
      </p:pic>
      <p:pic>
        <p:nvPicPr>
          <p:cNvPr id="16" name="Picture 15" descr="A picture containing close&#10;&#10;Description automatically generated">
            <a:extLst>
              <a:ext uri="{FF2B5EF4-FFF2-40B4-BE49-F238E27FC236}">
                <a16:creationId xmlns:a16="http://schemas.microsoft.com/office/drawing/2014/main" id="{20134A8A-27CC-415D-96C6-398DAD501F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302" y="3663242"/>
            <a:ext cx="2462665" cy="224709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Maintaining the Zell Miller Scholarship</a:t>
            </a:r>
          </a:p>
        </p:txBody>
      </p:sp>
      <p:sp>
        <p:nvSpPr>
          <p:cNvPr id="11" name="Rectangle 3">
            <a:extLst>
              <a:ext uri="{FF2B5EF4-FFF2-40B4-BE49-F238E27FC236}">
                <a16:creationId xmlns:a16="http://schemas.microsoft.com/office/drawing/2014/main" id="{3A27A8F6-253C-48BB-BEAD-C4786F7D6C39}"/>
              </a:ext>
            </a:extLst>
          </p:cNvPr>
          <p:cNvSpPr>
            <a:spLocks noGrp="1" noChangeArrowheads="1"/>
          </p:cNvSpPr>
          <p:nvPr>
            <p:ph idx="1"/>
          </p:nvPr>
        </p:nvSpPr>
        <p:spPr>
          <a:xfrm>
            <a:off x="423028" y="1288994"/>
            <a:ext cx="8297941" cy="4785568"/>
          </a:xfrm>
        </p:spPr>
        <p:txBody>
          <a:bodyPr/>
          <a:lstStyle/>
          <a:p>
            <a:r>
              <a:rPr lang="en-US" dirty="0"/>
              <a:t>Students must maintain 3.3 college HOPE GPA at following checkpoints:</a:t>
            </a:r>
          </a:p>
          <a:p>
            <a:pPr lvl="1"/>
            <a:r>
              <a:rPr lang="en-US" dirty="0"/>
              <a:t>End of every Spring semester/quarter</a:t>
            </a:r>
          </a:p>
          <a:p>
            <a:pPr lvl="1"/>
            <a:r>
              <a:rPr lang="en-US" dirty="0"/>
              <a:t>30/45 attempted semester/quarter hours</a:t>
            </a:r>
          </a:p>
          <a:p>
            <a:pPr lvl="1"/>
            <a:r>
              <a:rPr lang="en-US" dirty="0"/>
              <a:t>60/90 attempted semester/quarter hours</a:t>
            </a:r>
          </a:p>
          <a:p>
            <a:pPr lvl="1"/>
            <a:r>
              <a:rPr lang="en-US" dirty="0"/>
              <a:t>90/135 attempted semester/quarter hours</a:t>
            </a:r>
          </a:p>
          <a:p>
            <a:pPr lvl="1"/>
            <a:r>
              <a:rPr lang="en-US" dirty="0"/>
              <a:t>Three-Term Checkpoint, if enrolled less than full-time for first three semesters/quarters</a:t>
            </a:r>
          </a:p>
          <a:p>
            <a:pPr lvl="1"/>
            <a:endParaRPr lang="en-US" dirty="0"/>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35</a:t>
            </a:fld>
            <a:endParaRPr lang="en-US" dirty="0"/>
          </a:p>
        </p:txBody>
      </p:sp>
      <p:pic>
        <p:nvPicPr>
          <p:cNvPr id="12" name="Picture 11">
            <a:extLst>
              <a:ext uri="{FF2B5EF4-FFF2-40B4-BE49-F238E27FC236}">
                <a16:creationId xmlns:a16="http://schemas.microsoft.com/office/drawing/2014/main" id="{6E413B18-B8DD-4B92-9DBE-33BA17170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4758" y="4408523"/>
            <a:ext cx="2174484" cy="186029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idx="1"/>
          </p:nvPr>
        </p:nvSpPr>
        <p:spPr>
          <a:xfrm>
            <a:off x="423028" y="1288994"/>
            <a:ext cx="8297941" cy="4785568"/>
          </a:xfrm>
        </p:spPr>
        <p:txBody>
          <a:bodyPr>
            <a:normAutofit/>
          </a:bodyPr>
          <a:lstStyle/>
          <a:p>
            <a:r>
              <a:rPr lang="en-US" sz="2400" dirty="0"/>
              <a:t>Students lose eligibility due to one of the following:</a:t>
            </a:r>
          </a:p>
          <a:p>
            <a:pPr lvl="1"/>
            <a:r>
              <a:rPr lang="en-US" sz="2000" dirty="0"/>
              <a:t>GPA requirement not met (3.0 for HOPE; 3.3 for Zell Miller)</a:t>
            </a:r>
          </a:p>
          <a:p>
            <a:pPr lvl="1"/>
            <a:r>
              <a:rPr lang="en-US" sz="2000" dirty="0"/>
              <a:t>Reaching maximum attempted hours</a:t>
            </a:r>
          </a:p>
          <a:p>
            <a:pPr lvl="2"/>
            <a:r>
              <a:rPr lang="en-US" dirty="0"/>
              <a:t>127 semester</a:t>
            </a:r>
          </a:p>
          <a:p>
            <a:pPr lvl="2"/>
            <a:r>
              <a:rPr lang="en-US" dirty="0"/>
              <a:t>190 quarter</a:t>
            </a:r>
          </a:p>
          <a:p>
            <a:pPr lvl="1"/>
            <a:r>
              <a:rPr lang="en-US" sz="2000" dirty="0"/>
              <a:t>Failing to use funds within ten years of high school graduation or equivalent</a:t>
            </a:r>
          </a:p>
          <a:p>
            <a:pPr lvl="2"/>
            <a:r>
              <a:rPr lang="en-US" dirty="0"/>
              <a:t>Exception for active duty military service in United States Armed Forces</a:t>
            </a:r>
          </a:p>
          <a:p>
            <a:pPr lvl="1"/>
            <a:r>
              <a:rPr lang="en-US" sz="2000" dirty="0"/>
              <a:t>Received bachelor’s or first professional degree</a:t>
            </a:r>
          </a:p>
          <a:p>
            <a:endParaRPr lang="en-US" sz="2400" dirty="0"/>
          </a:p>
        </p:txBody>
      </p:sp>
      <p:sp>
        <p:nvSpPr>
          <p:cNvPr id="9" name="Title 8"/>
          <p:cNvSpPr>
            <a:spLocks noGrp="1"/>
          </p:cNvSpPr>
          <p:nvPr>
            <p:ph type="title"/>
          </p:nvPr>
        </p:nvSpPr>
        <p:spPr>
          <a:xfrm>
            <a:off x="0" y="1"/>
            <a:ext cx="9143999" cy="922492"/>
          </a:xfrm>
        </p:spPr>
        <p:txBody>
          <a:bodyPr/>
          <a:lstStyle/>
          <a:p>
            <a:r>
              <a:rPr lang="en-US"/>
              <a:t>HOPE &amp; Zell Miller Scholarships</a:t>
            </a:r>
            <a:endParaRPr lang="en-US" dirty="0"/>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36</a:t>
            </a:fld>
            <a:endParaRPr lang="en-US" dirty="0"/>
          </a:p>
        </p:txBody>
      </p:sp>
      <p:pic>
        <p:nvPicPr>
          <p:cNvPr id="12" name="Picture 11" descr="Shape, logo&#10;&#10;Description automatically generated">
            <a:extLst>
              <a:ext uri="{FF2B5EF4-FFF2-40B4-BE49-F238E27FC236}">
                <a16:creationId xmlns:a16="http://schemas.microsoft.com/office/drawing/2014/main" id="{0B30F46B-8163-42E6-BDC4-E5B1B8484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0695" y="4894482"/>
            <a:ext cx="1197323" cy="1118005"/>
          </a:xfrm>
          <a:prstGeom prst="rect">
            <a:avLst/>
          </a:prstGeom>
        </p:spPr>
      </p:pic>
      <p:pic>
        <p:nvPicPr>
          <p:cNvPr id="13" name="Picture 12" descr="Logo&#10;&#10;Description automatically generated">
            <a:extLst>
              <a:ext uri="{FF2B5EF4-FFF2-40B4-BE49-F238E27FC236}">
                <a16:creationId xmlns:a16="http://schemas.microsoft.com/office/drawing/2014/main" id="{2E844B99-377D-4903-8C60-54A85CDCE8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398" y="4637643"/>
            <a:ext cx="1242647" cy="1374844"/>
          </a:xfrm>
          <a:prstGeom prst="rect">
            <a:avLst/>
          </a:prstGeom>
        </p:spPr>
      </p:pic>
      <p:pic>
        <p:nvPicPr>
          <p:cNvPr id="14" name="Picture 13" descr="Icon&#10;&#10;Description automatically generated">
            <a:extLst>
              <a:ext uri="{FF2B5EF4-FFF2-40B4-BE49-F238E27FC236}">
                <a16:creationId xmlns:a16="http://schemas.microsoft.com/office/drawing/2014/main" id="{C6D771E1-CAC3-4854-8110-2A7C6553FE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142" y="4631978"/>
            <a:ext cx="1270975" cy="1380509"/>
          </a:xfrm>
          <a:prstGeom prst="rect">
            <a:avLst/>
          </a:prstGeom>
        </p:spPr>
      </p:pic>
      <p:pic>
        <p:nvPicPr>
          <p:cNvPr id="15" name="Picture 14" descr="Logo&#10;&#10;Description automatically generated">
            <a:extLst>
              <a:ext uri="{FF2B5EF4-FFF2-40B4-BE49-F238E27FC236}">
                <a16:creationId xmlns:a16="http://schemas.microsoft.com/office/drawing/2014/main" id="{CB367FC1-6619-4791-8365-9BAB6AEDD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768" y="4894482"/>
            <a:ext cx="1253979" cy="1118005"/>
          </a:xfrm>
          <a:prstGeom prst="rect">
            <a:avLst/>
          </a:prstGeom>
        </p:spPr>
      </p:pic>
    </p:spTree>
    <p:extLst>
      <p:ext uri="{BB962C8B-B14F-4D97-AF65-F5344CB8AC3E}">
        <p14:creationId xmlns:p14="http://schemas.microsoft.com/office/powerpoint/2010/main" val="178523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181C0B-8274-4927-948E-48C19A1D4AEB}"/>
              </a:ext>
            </a:extLst>
          </p:cNvPr>
          <p:cNvSpPr>
            <a:spLocks noGrp="1"/>
          </p:cNvSpPr>
          <p:nvPr>
            <p:ph type="title"/>
          </p:nvPr>
        </p:nvSpPr>
        <p:spPr/>
        <p:txBody>
          <a:bodyPr/>
          <a:lstStyle/>
          <a:p>
            <a:r>
              <a:rPr lang="en-US" dirty="0"/>
              <a:t>Grants</a:t>
            </a:r>
          </a:p>
        </p:txBody>
      </p:sp>
      <p:sp>
        <p:nvSpPr>
          <p:cNvPr id="2" name="Slide Number Placeholder 1">
            <a:extLst>
              <a:ext uri="{FF2B5EF4-FFF2-40B4-BE49-F238E27FC236}">
                <a16:creationId xmlns:a16="http://schemas.microsoft.com/office/drawing/2014/main" id="{41333453-1389-4768-BA95-942D6234779C}"/>
              </a:ext>
            </a:extLst>
          </p:cNvPr>
          <p:cNvSpPr>
            <a:spLocks noGrp="1"/>
          </p:cNvSpPr>
          <p:nvPr>
            <p:ph type="sldNum" sz="quarter" idx="12"/>
          </p:nvPr>
        </p:nvSpPr>
        <p:spPr/>
        <p:txBody>
          <a:bodyPr/>
          <a:lstStyle/>
          <a:p>
            <a:pPr>
              <a:defRPr/>
            </a:pPr>
            <a:fld id="{0CBD98A8-9AD1-45DC-91BD-A129B3518539}" type="slidenum">
              <a:rPr lang="en-US" smtClean="0"/>
              <a:pPr>
                <a:defRPr/>
              </a:pPr>
              <a:t>37</a:t>
            </a:fld>
            <a:endParaRPr lang="en-US" dirty="0"/>
          </a:p>
        </p:txBody>
      </p:sp>
      <p:sp>
        <p:nvSpPr>
          <p:cNvPr id="9" name="Freeform 8"/>
          <p:cNvSpPr/>
          <p:nvPr/>
        </p:nvSpPr>
        <p:spPr>
          <a:xfrm>
            <a:off x="2590055" y="2078632"/>
            <a:ext cx="3963890" cy="758134"/>
          </a:xfrm>
          <a:custGeom>
            <a:avLst/>
            <a:gdLst>
              <a:gd name="connsiteX0" fmla="*/ 0 w 2554856"/>
              <a:gd name="connsiteY0" fmla="*/ 0 h 488642"/>
              <a:gd name="connsiteX1" fmla="*/ 2554856 w 2554856"/>
              <a:gd name="connsiteY1" fmla="*/ 0 h 488642"/>
              <a:gd name="connsiteX2" fmla="*/ 2554856 w 2554856"/>
              <a:gd name="connsiteY2" fmla="*/ 488642 h 488642"/>
              <a:gd name="connsiteX3" fmla="*/ 0 w 2554856"/>
              <a:gd name="connsiteY3" fmla="*/ 488642 h 488642"/>
              <a:gd name="connsiteX4" fmla="*/ 0 w 2554856"/>
              <a:gd name="connsiteY4" fmla="*/ 0 h 4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6" h="488642">
                <a:moveTo>
                  <a:pt x="0" y="0"/>
                </a:moveTo>
                <a:lnTo>
                  <a:pt x="2554856" y="0"/>
                </a:lnTo>
                <a:lnTo>
                  <a:pt x="2554856" y="488642"/>
                </a:lnTo>
                <a:lnTo>
                  <a:pt x="0" y="488642"/>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4000" b="1" kern="1200" dirty="0"/>
              <a:t>HOPE Program</a:t>
            </a:r>
          </a:p>
        </p:txBody>
      </p:sp>
      <p:sp>
        <p:nvSpPr>
          <p:cNvPr id="10" name="Freeform 9"/>
          <p:cNvSpPr/>
          <p:nvPr/>
        </p:nvSpPr>
        <p:spPr>
          <a:xfrm>
            <a:off x="3748552"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solidFill>
                  <a:schemeClr val="tx1"/>
                </a:solidFill>
              </a:rPr>
              <a:t>HOPE</a:t>
            </a:r>
          </a:p>
          <a:p>
            <a:pPr lvl="0" algn="ctr" defTabSz="622300">
              <a:spcBef>
                <a:spcPct val="0"/>
              </a:spcBef>
              <a:spcAft>
                <a:spcPts val="0"/>
              </a:spcAft>
            </a:pPr>
            <a:r>
              <a:rPr lang="en-US" sz="2000" b="1" kern="1200" dirty="0">
                <a:solidFill>
                  <a:schemeClr val="tx1"/>
                </a:solidFill>
              </a:rPr>
              <a:t>Grant</a:t>
            </a:r>
          </a:p>
        </p:txBody>
      </p:sp>
      <p:sp>
        <p:nvSpPr>
          <p:cNvPr id="11" name="Freeform 10"/>
          <p:cNvSpPr/>
          <p:nvPr/>
        </p:nvSpPr>
        <p:spPr>
          <a:xfrm>
            <a:off x="4945366" y="4442281"/>
            <a:ext cx="2881769" cy="555780"/>
          </a:xfrm>
          <a:custGeom>
            <a:avLst/>
            <a:gdLst>
              <a:gd name="connsiteX0" fmla="*/ 0 w 2380453"/>
              <a:gd name="connsiteY0" fmla="*/ 0 h 555780"/>
              <a:gd name="connsiteX1" fmla="*/ 2380453 w 2380453"/>
              <a:gd name="connsiteY1" fmla="*/ 0 h 555780"/>
              <a:gd name="connsiteX2" fmla="*/ 2380453 w 2380453"/>
              <a:gd name="connsiteY2" fmla="*/ 555780 h 555780"/>
              <a:gd name="connsiteX3" fmla="*/ 0 w 2380453"/>
              <a:gd name="connsiteY3" fmla="*/ 555780 h 555780"/>
              <a:gd name="connsiteX4" fmla="*/ 0 w 2380453"/>
              <a:gd name="connsiteY4" fmla="*/ 0 h 55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53" h="555780">
                <a:moveTo>
                  <a:pt x="0" y="0"/>
                </a:moveTo>
                <a:lnTo>
                  <a:pt x="2380453" y="0"/>
                </a:lnTo>
                <a:lnTo>
                  <a:pt x="2380453" y="555780"/>
                </a:lnTo>
                <a:lnTo>
                  <a:pt x="0" y="555780"/>
                </a:lnTo>
                <a:lnTo>
                  <a:pt x="0" y="0"/>
                </a:lnTo>
                <a:close/>
              </a:path>
            </a:pathLst>
          </a:custGeom>
          <a:solidFill>
            <a:schemeClr val="accent6">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2000" b="1" kern="1200" dirty="0">
                <a:solidFill>
                  <a:schemeClr val="tx1"/>
                </a:solidFill>
              </a:rPr>
              <a:t>HOPE Career Grant</a:t>
            </a:r>
          </a:p>
        </p:txBody>
      </p:sp>
      <p:sp>
        <p:nvSpPr>
          <p:cNvPr id="12" name="Freeform 11"/>
          <p:cNvSpPr/>
          <p:nvPr/>
        </p:nvSpPr>
        <p:spPr>
          <a:xfrm>
            <a:off x="5529290"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accent2">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dirty="0">
                <a:solidFill>
                  <a:schemeClr val="tx1"/>
                </a:solidFill>
              </a:rPr>
              <a:t>Zell Miller</a:t>
            </a:r>
          </a:p>
          <a:p>
            <a:pPr lvl="0" algn="ctr" defTabSz="622300">
              <a:spcBef>
                <a:spcPct val="0"/>
              </a:spcBef>
              <a:spcAft>
                <a:spcPts val="0"/>
              </a:spcAft>
            </a:pPr>
            <a:r>
              <a:rPr lang="en-US" sz="2000" b="1" kern="1200" dirty="0">
                <a:solidFill>
                  <a:schemeClr val="tx1"/>
                </a:solidFill>
              </a:rPr>
              <a:t>Grant</a:t>
            </a:r>
          </a:p>
        </p:txBody>
      </p:sp>
      <p:sp>
        <p:nvSpPr>
          <p:cNvPr id="14" name="Freeform 13"/>
          <p:cNvSpPr/>
          <p:nvPr/>
        </p:nvSpPr>
        <p:spPr>
          <a:xfrm>
            <a:off x="187076"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t>HOPE</a:t>
            </a:r>
          </a:p>
          <a:p>
            <a:pPr lvl="0" algn="ctr" defTabSz="622300">
              <a:spcBef>
                <a:spcPct val="0"/>
              </a:spcBef>
              <a:spcAft>
                <a:spcPts val="0"/>
              </a:spcAft>
            </a:pPr>
            <a:r>
              <a:rPr lang="en-US" sz="2000" b="1" dirty="0"/>
              <a:t>Scholarship</a:t>
            </a:r>
            <a:endParaRPr lang="en-US" sz="2000" b="1" kern="1200" dirty="0"/>
          </a:p>
        </p:txBody>
      </p:sp>
      <p:sp>
        <p:nvSpPr>
          <p:cNvPr id="15" name="Freeform 14"/>
          <p:cNvSpPr/>
          <p:nvPr/>
        </p:nvSpPr>
        <p:spPr>
          <a:xfrm>
            <a:off x="1967814" y="3352895"/>
            <a:ext cx="1724733" cy="783784"/>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sz="2000" b="1" kern="1200" dirty="0"/>
              <a:t>Zell Miller</a:t>
            </a:r>
          </a:p>
          <a:p>
            <a:pPr lvl="0" algn="ctr" defTabSz="622300">
              <a:spcBef>
                <a:spcPct val="0"/>
              </a:spcBef>
              <a:spcAft>
                <a:spcPts val="0"/>
              </a:spcAft>
            </a:pPr>
            <a:r>
              <a:rPr lang="en-US" sz="2000" b="1" dirty="0"/>
              <a:t>Scholarship</a:t>
            </a:r>
            <a:endParaRPr lang="en-US" sz="2000" b="1" kern="1200" dirty="0"/>
          </a:p>
        </p:txBody>
      </p:sp>
      <p:cxnSp>
        <p:nvCxnSpPr>
          <p:cNvPr id="16" name="Straight Connector 15"/>
          <p:cNvCxnSpPr/>
          <p:nvPr/>
        </p:nvCxnSpPr>
        <p:spPr>
          <a:xfrm>
            <a:off x="1049442" y="3051544"/>
            <a:ext cx="71229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49442" y="3051544"/>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30180" y="3059339"/>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0" y="2836766"/>
            <a:ext cx="0" cy="5257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86251" y="3059339"/>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172396" y="3051544"/>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86251" y="4139619"/>
            <a:ext cx="0" cy="3013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200501" y="4139619"/>
            <a:ext cx="0" cy="5805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72000" y="4136679"/>
            <a:ext cx="0" cy="5834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72000" y="4720171"/>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827135" y="4720171"/>
            <a:ext cx="37336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98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HOPE Grant</a:t>
            </a:r>
          </a:p>
        </p:txBody>
      </p:sp>
      <p:sp>
        <p:nvSpPr>
          <p:cNvPr id="11268" name="Rectangle 3"/>
          <p:cNvSpPr>
            <a:spLocks noGrp="1" noChangeArrowheads="1"/>
          </p:cNvSpPr>
          <p:nvPr>
            <p:ph idx="1"/>
          </p:nvPr>
        </p:nvSpPr>
        <p:spPr>
          <a:xfrm>
            <a:off x="423028" y="1288994"/>
            <a:ext cx="8297941" cy="4785568"/>
          </a:xfrm>
        </p:spPr>
        <p:txBody>
          <a:bodyPr>
            <a:normAutofit/>
          </a:bodyPr>
          <a:lstStyle/>
          <a:p>
            <a:r>
              <a:rPr lang="en-US" dirty="0"/>
              <a:t>Eligibility Requirements:</a:t>
            </a:r>
          </a:p>
          <a:p>
            <a:pPr lvl="1"/>
            <a:endParaRPr lang="en-US" dirty="0"/>
          </a:p>
          <a:p>
            <a:pPr lvl="1"/>
            <a:r>
              <a:rPr lang="en-US" dirty="0"/>
              <a:t>Enrolled in certificate or diploma program</a:t>
            </a:r>
          </a:p>
          <a:p>
            <a:pPr lvl="1"/>
            <a:r>
              <a:rPr lang="en-US" dirty="0"/>
              <a:t>High school diploma/GED not required</a:t>
            </a:r>
          </a:p>
          <a:p>
            <a:pPr lvl="1"/>
            <a:r>
              <a:rPr lang="en-US" dirty="0"/>
              <a:t>High school GPA and/or test scores not considered</a:t>
            </a:r>
          </a:p>
          <a:p>
            <a:pPr lvl="2"/>
            <a:endParaRPr lang="en-US" dirty="0"/>
          </a:p>
          <a:p>
            <a:endParaRPr lang="en-US" dirty="0"/>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38</a:t>
            </a:fld>
            <a:endParaRPr lang="en-US" dirty="0"/>
          </a:p>
        </p:txBody>
      </p:sp>
      <p:pic>
        <p:nvPicPr>
          <p:cNvPr id="6" name="Picture 5" descr="A close-up of a sign&#10;&#10;Description automatically generated with low confidence">
            <a:extLst>
              <a:ext uri="{FF2B5EF4-FFF2-40B4-BE49-F238E27FC236}">
                <a16:creationId xmlns:a16="http://schemas.microsoft.com/office/drawing/2014/main" id="{C5E1A122-A7A1-4E77-8D30-6791158FF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004" y="4335975"/>
            <a:ext cx="6693988" cy="143268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5E642-E6A7-4525-977E-A2C3F924FB59}"/>
              </a:ext>
            </a:extLst>
          </p:cNvPr>
          <p:cNvSpPr>
            <a:spLocks noGrp="1"/>
          </p:cNvSpPr>
          <p:nvPr>
            <p:ph type="title"/>
          </p:nvPr>
        </p:nvSpPr>
        <p:spPr>
          <a:xfrm>
            <a:off x="0" y="1"/>
            <a:ext cx="9143999" cy="922492"/>
          </a:xfrm>
        </p:spPr>
        <p:txBody>
          <a:bodyPr>
            <a:normAutofit/>
          </a:bodyPr>
          <a:lstStyle/>
          <a:p>
            <a:r>
              <a:rPr lang="en-US" dirty="0"/>
              <a:t>Maintaining the HOPE Grant</a:t>
            </a:r>
          </a:p>
        </p:txBody>
      </p:sp>
      <p:sp>
        <p:nvSpPr>
          <p:cNvPr id="3" name="Content Placeholder 2">
            <a:extLst>
              <a:ext uri="{FF2B5EF4-FFF2-40B4-BE49-F238E27FC236}">
                <a16:creationId xmlns:a16="http://schemas.microsoft.com/office/drawing/2014/main" id="{524971DD-F981-41BF-B6E5-359970175682}"/>
              </a:ext>
            </a:extLst>
          </p:cNvPr>
          <p:cNvSpPr>
            <a:spLocks noGrp="1"/>
          </p:cNvSpPr>
          <p:nvPr>
            <p:ph idx="1"/>
          </p:nvPr>
        </p:nvSpPr>
        <p:spPr>
          <a:xfrm>
            <a:off x="423028" y="1288994"/>
            <a:ext cx="8297941" cy="4785568"/>
          </a:xfrm>
        </p:spPr>
        <p:txBody>
          <a:bodyPr/>
          <a:lstStyle/>
          <a:p>
            <a:r>
              <a:rPr lang="en-US" dirty="0"/>
              <a:t>Students must maintain a 2.0 college cumulative GPA at the following checkpoints:</a:t>
            </a:r>
          </a:p>
          <a:p>
            <a:pPr lvl="1"/>
            <a:r>
              <a:rPr lang="en-US" dirty="0"/>
              <a:t>30 HOPE Grant paid semester hours</a:t>
            </a:r>
          </a:p>
          <a:p>
            <a:pPr lvl="1"/>
            <a:r>
              <a:rPr lang="en-US" dirty="0"/>
              <a:t>60 HOPE Grant paid semester credit hours</a:t>
            </a:r>
          </a:p>
          <a:p>
            <a:pPr lvl="1"/>
            <a:endParaRPr lang="en-US" dirty="0"/>
          </a:p>
          <a:p>
            <a:r>
              <a:rPr lang="en-US" dirty="0"/>
              <a:t>Maximum 63 paid semester hours</a:t>
            </a:r>
          </a:p>
        </p:txBody>
      </p:sp>
      <p:sp>
        <p:nvSpPr>
          <p:cNvPr id="4" name="Slide Number Placeholder 3">
            <a:extLst>
              <a:ext uri="{FF2B5EF4-FFF2-40B4-BE49-F238E27FC236}">
                <a16:creationId xmlns:a16="http://schemas.microsoft.com/office/drawing/2014/main" id="{D79B3B4A-0749-4E8A-AE2B-8FE597B480FC}"/>
              </a:ext>
            </a:extLst>
          </p:cNvPr>
          <p:cNvSpPr>
            <a:spLocks noGrp="1"/>
          </p:cNvSpPr>
          <p:nvPr>
            <p:ph type="sldNum" sz="quarter" idx="12"/>
          </p:nvPr>
        </p:nvSpPr>
        <p:spPr>
          <a:xfrm>
            <a:off x="8480452" y="6436231"/>
            <a:ext cx="601339" cy="365125"/>
          </a:xfrm>
        </p:spPr>
        <p:txBody>
          <a:bodyPr/>
          <a:lstStyle/>
          <a:p>
            <a:fld id="{0CBD98A8-9AD1-45DC-91BD-A129B3518539}" type="slidenum">
              <a:rPr lang="en-US" smtClean="0"/>
              <a:pPr/>
              <a:t>39</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04" t="1" r="967" b="20567"/>
          <a:stretch/>
        </p:blipFill>
        <p:spPr>
          <a:xfrm>
            <a:off x="1508760" y="4270973"/>
            <a:ext cx="6126480" cy="1554480"/>
          </a:xfrm>
          <a:prstGeom prst="rect">
            <a:avLst/>
          </a:prstGeom>
        </p:spPr>
      </p:pic>
    </p:spTree>
    <p:extLst>
      <p:ext uri="{BB962C8B-B14F-4D97-AF65-F5344CB8AC3E}">
        <p14:creationId xmlns:p14="http://schemas.microsoft.com/office/powerpoint/2010/main" val="2799542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B080-4B65-48DF-A164-443E3152E13E}"/>
              </a:ext>
            </a:extLst>
          </p:cNvPr>
          <p:cNvSpPr>
            <a:spLocks noGrp="1"/>
          </p:cNvSpPr>
          <p:nvPr>
            <p:ph type="title"/>
          </p:nvPr>
        </p:nvSpPr>
        <p:spPr>
          <a:xfrm>
            <a:off x="0" y="1"/>
            <a:ext cx="9143999" cy="922492"/>
          </a:xfrm>
        </p:spPr>
        <p:txBody>
          <a:bodyPr>
            <a:normAutofit/>
          </a:bodyPr>
          <a:lstStyle/>
          <a:p>
            <a:r>
              <a:rPr lang="en-US" dirty="0"/>
              <a:t>Financial Aid </a:t>
            </a:r>
          </a:p>
        </p:txBody>
      </p:sp>
      <p:sp>
        <p:nvSpPr>
          <p:cNvPr id="3" name="Content Placeholder 2">
            <a:extLst>
              <a:ext uri="{FF2B5EF4-FFF2-40B4-BE49-F238E27FC236}">
                <a16:creationId xmlns:a16="http://schemas.microsoft.com/office/drawing/2014/main" id="{42C0A1C3-2E9F-4BA7-AFD1-119B135B5CBE}"/>
              </a:ext>
            </a:extLst>
          </p:cNvPr>
          <p:cNvSpPr>
            <a:spLocks noGrp="1"/>
          </p:cNvSpPr>
          <p:nvPr>
            <p:ph idx="1"/>
          </p:nvPr>
        </p:nvSpPr>
        <p:spPr>
          <a:xfrm>
            <a:off x="423028" y="1288994"/>
            <a:ext cx="8297941" cy="4785568"/>
          </a:xfrm>
        </p:spPr>
        <p:txBody>
          <a:bodyPr/>
          <a:lstStyle/>
          <a:p>
            <a:pPr lvl="0"/>
            <a:r>
              <a:rPr lang="en-US" dirty="0"/>
              <a:t>Helps pay for educational expenses</a:t>
            </a:r>
          </a:p>
          <a:p>
            <a:pPr lvl="1"/>
            <a:r>
              <a:rPr lang="en-US" dirty="0"/>
              <a:t>Direct and Indirect Costs</a:t>
            </a:r>
          </a:p>
          <a:p>
            <a:r>
              <a:rPr lang="en-US" dirty="0"/>
              <a:t>Costs of Attendance (COA)</a:t>
            </a:r>
          </a:p>
        </p:txBody>
      </p:sp>
      <p:sp>
        <p:nvSpPr>
          <p:cNvPr id="4" name="Slide Number Placeholder 3">
            <a:extLst>
              <a:ext uri="{FF2B5EF4-FFF2-40B4-BE49-F238E27FC236}">
                <a16:creationId xmlns:a16="http://schemas.microsoft.com/office/drawing/2014/main" id="{278E8A34-C902-4275-B6FE-70D1AD83F549}"/>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4</a:t>
            </a:fld>
            <a:endParaRPr lang="en-US" dirty="0"/>
          </a:p>
        </p:txBody>
      </p:sp>
      <p:pic>
        <p:nvPicPr>
          <p:cNvPr id="5" name="Picture 4" descr="A picture containing wall, indoor, table&#10;&#10;Description automatically generated">
            <a:extLst>
              <a:ext uri="{FF2B5EF4-FFF2-40B4-BE49-F238E27FC236}">
                <a16:creationId xmlns:a16="http://schemas.microsoft.com/office/drawing/2014/main" id="{DBEE3DF8-3099-4359-B3B0-A8F181BD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375" y="3009123"/>
            <a:ext cx="4203706" cy="2804405"/>
          </a:xfrm>
          <a:prstGeom prst="rect">
            <a:avLst/>
          </a:prstGeom>
          <a:ln w="38100" cap="sq">
            <a:solidFill>
              <a:schemeClr val="tx2"/>
            </a:solidFill>
            <a:prstDash val="solid"/>
            <a:miter lim="800000"/>
          </a:ln>
          <a:effectLst>
            <a:outerShdw blurRad="50800" dist="38100" dir="2700000" algn="tl" rotWithShape="0">
              <a:schemeClr val="tx2">
                <a:alpha val="40000"/>
              </a:schemeClr>
            </a:outerShdw>
          </a:effectLst>
        </p:spPr>
      </p:pic>
    </p:spTree>
    <p:extLst>
      <p:ext uri="{BB962C8B-B14F-4D97-AF65-F5344CB8AC3E}">
        <p14:creationId xmlns:p14="http://schemas.microsoft.com/office/powerpoint/2010/main" val="1708685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Zell Miller Grant</a:t>
            </a:r>
          </a:p>
        </p:txBody>
      </p:sp>
      <p:sp>
        <p:nvSpPr>
          <p:cNvPr id="11268" name="Rectangle 3"/>
          <p:cNvSpPr>
            <a:spLocks noGrp="1" noChangeArrowheads="1"/>
          </p:cNvSpPr>
          <p:nvPr>
            <p:ph idx="1"/>
          </p:nvPr>
        </p:nvSpPr>
        <p:spPr>
          <a:xfrm>
            <a:off x="423028" y="1288994"/>
            <a:ext cx="8297941" cy="4785568"/>
          </a:xfrm>
        </p:spPr>
        <p:txBody>
          <a:bodyPr>
            <a:normAutofit/>
          </a:bodyPr>
          <a:lstStyle/>
          <a:p>
            <a:r>
              <a:rPr lang="en-US" dirty="0"/>
              <a:t>Eligibility Requirements:</a:t>
            </a:r>
          </a:p>
          <a:p>
            <a:pPr lvl="1"/>
            <a:r>
              <a:rPr lang="en-US" dirty="0"/>
              <a:t>Minimum 3.5 college cumulative GPA</a:t>
            </a:r>
          </a:p>
          <a:p>
            <a:pPr lvl="1"/>
            <a:r>
              <a:rPr lang="en-US" dirty="0"/>
              <a:t>Checkpoints occur at the end of every term of enrollment</a:t>
            </a:r>
          </a:p>
          <a:p>
            <a:pPr lvl="1"/>
            <a:r>
              <a:rPr lang="en-US" dirty="0"/>
              <a:t>Must be a HOPE Grant recipient initially </a:t>
            </a:r>
          </a:p>
          <a:p>
            <a:pPr lvl="1"/>
            <a:r>
              <a:rPr lang="en-US" dirty="0"/>
              <a:t>May be paid retroactively for first term</a:t>
            </a:r>
          </a:p>
          <a:p>
            <a:pPr lvl="1"/>
            <a:r>
              <a:rPr lang="en-US" dirty="0"/>
              <a:t>Maximum 63 combined paid hours Zell Miller and HOPE Grants</a:t>
            </a:r>
          </a:p>
          <a:p>
            <a:endParaRPr lang="en-US" dirty="0"/>
          </a:p>
          <a:p>
            <a:endParaRPr lang="en-US" dirty="0"/>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40</a:t>
            </a:fld>
            <a:endParaRPr lang="en-US" dirty="0"/>
          </a:p>
        </p:txBody>
      </p:sp>
      <p:pic>
        <p:nvPicPr>
          <p:cNvPr id="9218" name="Picture 2">
            <a:extLst>
              <a:ext uri="{FF2B5EF4-FFF2-40B4-BE49-F238E27FC236}">
                <a16:creationId xmlns:a16="http://schemas.microsoft.com/office/drawing/2014/main" id="{E480CBF2-F4F2-47F4-8116-2459EB080F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860966">
            <a:off x="6336284" y="4496582"/>
            <a:ext cx="2291168" cy="1528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2DC6-7511-412B-ABE0-6E2EFD2985A4}"/>
              </a:ext>
            </a:extLst>
          </p:cNvPr>
          <p:cNvSpPr>
            <a:spLocks noGrp="1"/>
          </p:cNvSpPr>
          <p:nvPr>
            <p:ph type="title"/>
          </p:nvPr>
        </p:nvSpPr>
        <p:spPr/>
        <p:txBody>
          <a:bodyPr/>
          <a:lstStyle/>
          <a:p>
            <a:r>
              <a:rPr lang="en-US" dirty="0"/>
              <a:t>Award Amounts</a:t>
            </a:r>
          </a:p>
        </p:txBody>
      </p:sp>
      <p:sp>
        <p:nvSpPr>
          <p:cNvPr id="3" name="Slide Number Placeholder 2">
            <a:extLst>
              <a:ext uri="{FF2B5EF4-FFF2-40B4-BE49-F238E27FC236}">
                <a16:creationId xmlns:a16="http://schemas.microsoft.com/office/drawing/2014/main" id="{0DF85DDC-13C9-4646-8C08-9315526CAD71}"/>
              </a:ext>
            </a:extLst>
          </p:cNvPr>
          <p:cNvSpPr>
            <a:spLocks noGrp="1"/>
          </p:cNvSpPr>
          <p:nvPr>
            <p:ph type="sldNum" sz="quarter" idx="12"/>
          </p:nvPr>
        </p:nvSpPr>
        <p:spPr/>
        <p:txBody>
          <a:bodyPr/>
          <a:lstStyle/>
          <a:p>
            <a:fld id="{69EEA558-EDDD-4E95-92F0-4454E14B9EC8}" type="slidenum">
              <a:rPr lang="en-US" smtClean="0"/>
              <a:pPr/>
              <a:t>41</a:t>
            </a:fld>
            <a:endParaRPr lang="en-US" dirty="0"/>
          </a:p>
        </p:txBody>
      </p:sp>
      <p:graphicFrame>
        <p:nvGraphicFramePr>
          <p:cNvPr id="4" name="Table 3">
            <a:extLst>
              <a:ext uri="{FF2B5EF4-FFF2-40B4-BE49-F238E27FC236}">
                <a16:creationId xmlns:a16="http://schemas.microsoft.com/office/drawing/2014/main" id="{52204688-4965-4E5A-B130-CC45FC9A82D9}"/>
              </a:ext>
            </a:extLst>
          </p:cNvPr>
          <p:cNvGraphicFramePr>
            <a:graphicFrameLocks noGrp="1"/>
          </p:cNvGraphicFramePr>
          <p:nvPr>
            <p:extLst>
              <p:ext uri="{D42A27DB-BD31-4B8C-83A1-F6EECF244321}">
                <p14:modId xmlns:p14="http://schemas.microsoft.com/office/powerpoint/2010/main" val="2051619625"/>
              </p:ext>
            </p:extLst>
          </p:nvPr>
        </p:nvGraphicFramePr>
        <p:xfrm>
          <a:off x="401637" y="1372384"/>
          <a:ext cx="8340726" cy="274828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57526">
                  <a:extLst>
                    <a:ext uri="{9D8B030D-6E8A-4147-A177-3AD203B41FA5}">
                      <a16:colId xmlns:a16="http://schemas.microsoft.com/office/drawing/2014/main" val="20002"/>
                    </a:ext>
                  </a:extLst>
                </a:gridCol>
              </a:tblGrid>
              <a:tr h="370840">
                <a:tc>
                  <a:txBody>
                    <a:bodyPr/>
                    <a:lstStyle/>
                    <a:p>
                      <a:pPr algn="ctr"/>
                      <a:endParaRPr lang="en-US" dirty="0">
                        <a:latin typeface="Univers LT Pro 55" panose="020B0603020202020204" pitchFamily="34" charset="0"/>
                      </a:endParaRPr>
                    </a:p>
                  </a:txBody>
                  <a:tcPr/>
                </a:tc>
                <a:tc>
                  <a:txBody>
                    <a:bodyPr/>
                    <a:lstStyle/>
                    <a:p>
                      <a:pPr algn="ctr"/>
                      <a:r>
                        <a:rPr lang="en-US" dirty="0">
                          <a:latin typeface="Univers LT Pro 55" panose="020B0603020202020204" pitchFamily="34" charset="0"/>
                        </a:rPr>
                        <a:t>HOPE Scholarship</a:t>
                      </a:r>
                    </a:p>
                  </a:txBody>
                  <a:tcPr/>
                </a:tc>
                <a:tc>
                  <a:txBody>
                    <a:bodyPr/>
                    <a:lstStyle/>
                    <a:p>
                      <a:pPr algn="ctr"/>
                      <a:r>
                        <a:rPr lang="en-US" dirty="0">
                          <a:latin typeface="Univers LT Pro 55" panose="020B0603020202020204" pitchFamily="34" charset="0"/>
                        </a:rPr>
                        <a:t>Zell</a:t>
                      </a:r>
                      <a:r>
                        <a:rPr lang="en-US" baseline="0" dirty="0">
                          <a:latin typeface="Univers LT Pro 55" panose="020B0603020202020204" pitchFamily="34" charset="0"/>
                        </a:rPr>
                        <a:t> Miller</a:t>
                      </a:r>
                      <a:r>
                        <a:rPr lang="en-US" dirty="0">
                          <a:latin typeface="Univers LT Pro 55" panose="020B0603020202020204" pitchFamily="34" charset="0"/>
                        </a:rPr>
                        <a:t> Scholarship</a:t>
                      </a:r>
                    </a:p>
                  </a:txBody>
                  <a:tcPr/>
                </a:tc>
                <a:extLst>
                  <a:ext uri="{0D108BD9-81ED-4DB2-BD59-A6C34878D82A}">
                    <a16:rowId xmlns:a16="http://schemas.microsoft.com/office/drawing/2014/main" val="10000"/>
                  </a:ext>
                </a:extLst>
              </a:tr>
              <a:tr h="370840">
                <a:tc>
                  <a:txBody>
                    <a:bodyPr/>
                    <a:lstStyle/>
                    <a:p>
                      <a:pPr algn="ctr"/>
                      <a:r>
                        <a:rPr lang="en-US" b="1" dirty="0">
                          <a:latin typeface="Univers LT Pro 55" panose="020B0603020202020204" pitchFamily="34" charset="0"/>
                        </a:rPr>
                        <a:t>Public Institutions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Univers LT Pro 55" panose="020B0603020202020204" pitchFamily="34" charset="0"/>
                        </a:rPr>
                        <a:t>portion of tuition</a:t>
                      </a:r>
                    </a:p>
                    <a:p>
                      <a:pPr algn="ctr"/>
                      <a:endParaRPr lang="en-US" dirty="0">
                        <a:latin typeface="Univers LT Pro 55" panose="020B0603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Univers LT Pro 55" panose="020B0603020202020204" pitchFamily="34" charset="0"/>
                        </a:rPr>
                        <a:t>full standard tuition</a:t>
                      </a:r>
                    </a:p>
                    <a:p>
                      <a:pPr algn="ctr"/>
                      <a:endParaRPr lang="en-US" dirty="0">
                        <a:latin typeface="Univers LT Pro 55" panose="020B0603020202020204" pitchFamily="34" charset="0"/>
                      </a:endParaRPr>
                    </a:p>
                  </a:txBody>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Univers LT Pro 55" panose="020B0603020202020204" pitchFamily="34" charset="0"/>
                        </a:rPr>
                        <a:t>Private Institutions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Univers LT Pro 55" panose="020B0603020202020204" pitchFamily="34" charset="0"/>
                        </a:rPr>
                        <a:t>Full-time</a:t>
                      </a:r>
                    </a:p>
                    <a:p>
                      <a:pPr algn="ctr"/>
                      <a:endParaRPr lang="en-US" dirty="0">
                        <a:latin typeface="Univers LT Pro 55" panose="020B0603020202020204" pitchFamily="34" charset="0"/>
                      </a:endParaRPr>
                    </a:p>
                  </a:txBody>
                  <a:tcPr/>
                </a:tc>
                <a:tc>
                  <a:txBody>
                    <a:bodyPr/>
                    <a:lstStyle/>
                    <a:p>
                      <a:pPr algn="ctr"/>
                      <a:r>
                        <a:rPr lang="en-US" dirty="0">
                          <a:latin typeface="Univers LT Pro 55" panose="020B0603020202020204" pitchFamily="34" charset="0"/>
                        </a:rPr>
                        <a:t>$2,496 per semester (fall, spring, summer)</a:t>
                      </a:r>
                    </a:p>
                    <a:p>
                      <a:pPr algn="ctr"/>
                      <a:endParaRPr lang="en-US" dirty="0">
                        <a:latin typeface="Univers LT Pro 55" panose="020B0603020202020204" pitchFamily="34" charset="0"/>
                      </a:endParaRPr>
                    </a:p>
                    <a:p>
                      <a:pPr algn="ctr"/>
                      <a:r>
                        <a:rPr lang="en-US" dirty="0">
                          <a:latin typeface="Univers LT Pro 55" panose="020B0603020202020204" pitchFamily="34" charset="0"/>
                        </a:rPr>
                        <a:t>$1,664 per quarter</a:t>
                      </a:r>
                    </a:p>
                    <a:p>
                      <a:pPr algn="ctr"/>
                      <a:r>
                        <a:rPr lang="en-US" dirty="0">
                          <a:latin typeface="Univers LT Pro 55" panose="020B0603020202020204" pitchFamily="34" charset="0"/>
                        </a:rPr>
                        <a:t>(fall, winter, spring, summer)</a:t>
                      </a:r>
                    </a:p>
                  </a:txBody>
                  <a:tcPr/>
                </a:tc>
                <a:tc>
                  <a:txBody>
                    <a:bodyPr/>
                    <a:lstStyle/>
                    <a:p>
                      <a:pPr algn="ctr"/>
                      <a:r>
                        <a:rPr lang="en-US" dirty="0">
                          <a:latin typeface="Univers LT Pro 55" panose="020B0603020202020204" pitchFamily="34" charset="0"/>
                        </a:rPr>
                        <a:t>$2,985 per semester (fall, spring, summer)</a:t>
                      </a:r>
                    </a:p>
                    <a:p>
                      <a:pPr algn="ctr"/>
                      <a:endParaRPr lang="en-US" dirty="0">
                        <a:latin typeface="Univers LT Pro 55" panose="020B0603020202020204" pitchFamily="34" charset="0"/>
                      </a:endParaRPr>
                    </a:p>
                    <a:p>
                      <a:pPr algn="ctr"/>
                      <a:r>
                        <a:rPr lang="en-US" dirty="0">
                          <a:latin typeface="Univers LT Pro 55" panose="020B0603020202020204" pitchFamily="34" charset="0"/>
                        </a:rPr>
                        <a:t>$2,034 per quarter</a:t>
                      </a:r>
                    </a:p>
                    <a:p>
                      <a:pPr algn="ctr"/>
                      <a:r>
                        <a:rPr lang="en-US" dirty="0">
                          <a:latin typeface="Univers LT Pro 55" panose="020B0603020202020204" pitchFamily="34" charset="0"/>
                        </a:rPr>
                        <a:t>(fall, winter, spring, summer)</a:t>
                      </a:r>
                    </a:p>
                    <a:p>
                      <a:pPr algn="ctr"/>
                      <a:endParaRPr lang="en-US" dirty="0">
                        <a:latin typeface="Univers LT Pro 55" panose="020B0603020202020204" pitchFamily="34" charset="0"/>
                      </a:endParaRPr>
                    </a:p>
                  </a:txBody>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3B8FA2AE-9896-4ED0-9DE6-62F2CA1533FC}"/>
              </a:ext>
            </a:extLst>
          </p:cNvPr>
          <p:cNvGraphicFramePr>
            <a:graphicFrameLocks noGrp="1"/>
          </p:cNvGraphicFramePr>
          <p:nvPr>
            <p:extLst>
              <p:ext uri="{D42A27DB-BD31-4B8C-83A1-F6EECF244321}">
                <p14:modId xmlns:p14="http://schemas.microsoft.com/office/powerpoint/2010/main" val="1648735750"/>
              </p:ext>
            </p:extLst>
          </p:nvPr>
        </p:nvGraphicFramePr>
        <p:xfrm>
          <a:off x="440395" y="4661658"/>
          <a:ext cx="8340726" cy="101092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57526">
                  <a:extLst>
                    <a:ext uri="{9D8B030D-6E8A-4147-A177-3AD203B41FA5}">
                      <a16:colId xmlns:a16="http://schemas.microsoft.com/office/drawing/2014/main" val="20002"/>
                    </a:ext>
                  </a:extLst>
                </a:gridCol>
              </a:tblGrid>
              <a:tr h="370840">
                <a:tc>
                  <a:txBody>
                    <a:bodyPr/>
                    <a:lstStyle/>
                    <a:p>
                      <a:pPr algn="ctr"/>
                      <a:endParaRPr lang="en-US" dirty="0">
                        <a:latin typeface="Univers LT Pro 55" panose="020B0603020202020204" pitchFamily="34" charset="0"/>
                      </a:endParaRPr>
                    </a:p>
                  </a:txBody>
                  <a:tcPr/>
                </a:tc>
                <a:tc>
                  <a:txBody>
                    <a:bodyPr/>
                    <a:lstStyle/>
                    <a:p>
                      <a:pPr algn="ctr"/>
                      <a:r>
                        <a:rPr lang="en-US" dirty="0">
                          <a:latin typeface="Univers LT Pro 55" panose="020B0603020202020204" pitchFamily="34" charset="0"/>
                        </a:rPr>
                        <a:t>HOPE Grant</a:t>
                      </a:r>
                    </a:p>
                  </a:txBody>
                  <a:tcPr/>
                </a:tc>
                <a:tc>
                  <a:txBody>
                    <a:bodyPr/>
                    <a:lstStyle/>
                    <a:p>
                      <a:pPr algn="ctr"/>
                      <a:r>
                        <a:rPr lang="en-US" dirty="0">
                          <a:latin typeface="Univers LT Pro 55" panose="020B0603020202020204" pitchFamily="34" charset="0"/>
                        </a:rPr>
                        <a:t>Zell</a:t>
                      </a:r>
                      <a:r>
                        <a:rPr lang="en-US" baseline="0" dirty="0">
                          <a:latin typeface="Univers LT Pro 55" panose="020B0603020202020204" pitchFamily="34" charset="0"/>
                        </a:rPr>
                        <a:t> Miller</a:t>
                      </a:r>
                      <a:r>
                        <a:rPr lang="en-US" dirty="0">
                          <a:latin typeface="Univers LT Pro 55" panose="020B0603020202020204" pitchFamily="34" charset="0"/>
                        </a:rPr>
                        <a:t> Grant</a:t>
                      </a:r>
                    </a:p>
                  </a:txBody>
                  <a:tcPr/>
                </a:tc>
                <a:extLst>
                  <a:ext uri="{0D108BD9-81ED-4DB2-BD59-A6C34878D82A}">
                    <a16:rowId xmlns:a16="http://schemas.microsoft.com/office/drawing/2014/main" val="10000"/>
                  </a:ext>
                </a:extLst>
              </a:tr>
              <a:tr h="370840">
                <a:tc>
                  <a:txBody>
                    <a:bodyPr/>
                    <a:lstStyle/>
                    <a:p>
                      <a:pPr algn="ctr"/>
                      <a:r>
                        <a:rPr lang="en-US" b="1" dirty="0">
                          <a:latin typeface="Univers LT Pro 55" panose="020B0603020202020204" pitchFamily="34" charset="0"/>
                        </a:rPr>
                        <a:t>Public Institutions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Univers LT Pro 55" panose="020B0603020202020204" pitchFamily="34" charset="0"/>
                        </a:rPr>
                        <a:t>portion of tuition</a:t>
                      </a:r>
                    </a:p>
                    <a:p>
                      <a:pPr algn="ctr"/>
                      <a:endParaRPr lang="en-US" dirty="0">
                        <a:latin typeface="Univers LT Pro 55" panose="020B0603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Univers LT Pro 55" panose="020B0603020202020204" pitchFamily="34" charset="0"/>
                        </a:rPr>
                        <a:t>full standard tuition</a:t>
                      </a:r>
                    </a:p>
                    <a:p>
                      <a:pPr algn="ctr"/>
                      <a:endParaRPr lang="en-US" dirty="0">
                        <a:latin typeface="Univers LT Pro 55" panose="020B0603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70763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a:t>HOPE Career Grant</a:t>
            </a:r>
            <a:endParaRPr lang="en-US" dirty="0"/>
          </a:p>
        </p:txBody>
      </p:sp>
      <p:sp>
        <p:nvSpPr>
          <p:cNvPr id="11268" name="Rectangle 3"/>
          <p:cNvSpPr>
            <a:spLocks noGrp="1" noChangeArrowheads="1"/>
          </p:cNvSpPr>
          <p:nvPr>
            <p:ph idx="1"/>
          </p:nvPr>
        </p:nvSpPr>
        <p:spPr>
          <a:xfrm>
            <a:off x="423028" y="1288994"/>
            <a:ext cx="8297941" cy="4785568"/>
          </a:xfrm>
        </p:spPr>
        <p:txBody>
          <a:bodyPr/>
          <a:lstStyle/>
          <a:p>
            <a:r>
              <a:rPr lang="en-US" dirty="0"/>
              <a:t>HOPE Grant and Zell Miller Grant recipients eligible for HOPE Career Grant</a:t>
            </a:r>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42</a:t>
            </a:fld>
            <a:endParaRPr lang="en-US" dirty="0"/>
          </a:p>
        </p:txBody>
      </p:sp>
      <p:sp>
        <p:nvSpPr>
          <p:cNvPr id="8" name="Rectangle 7">
            <a:extLst>
              <a:ext uri="{FF2B5EF4-FFF2-40B4-BE49-F238E27FC236}">
                <a16:creationId xmlns:a16="http://schemas.microsoft.com/office/drawing/2014/main" id="{5384EFBD-A17F-454B-9A20-A2A99FB89825}"/>
              </a:ext>
            </a:extLst>
          </p:cNvPr>
          <p:cNvSpPr/>
          <p:nvPr/>
        </p:nvSpPr>
        <p:spPr>
          <a:xfrm>
            <a:off x="633939" y="2719220"/>
            <a:ext cx="7876121" cy="2839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buFont typeface="Arial" panose="020B0604020202020204" pitchFamily="34" charset="0"/>
              <a:buChar char="•"/>
            </a:pPr>
            <a:r>
              <a:rPr lang="en-US" dirty="0"/>
              <a:t>Movie Production and Set Design</a:t>
            </a:r>
          </a:p>
          <a:p>
            <a:pPr marL="285750" indent="-285750">
              <a:buFont typeface="Arial" panose="020B0604020202020204" pitchFamily="34" charset="0"/>
              <a:buChar char="•"/>
            </a:pPr>
            <a:r>
              <a:rPr lang="en-US" dirty="0"/>
              <a:t>Computer Programming</a:t>
            </a:r>
          </a:p>
          <a:p>
            <a:pPr marL="285750" indent="-285750">
              <a:buFont typeface="Arial" panose="020B0604020202020204" pitchFamily="34" charset="0"/>
              <a:buChar char="•"/>
            </a:pPr>
            <a:r>
              <a:rPr lang="en-US" dirty="0"/>
              <a:t>Computer Technology</a:t>
            </a:r>
          </a:p>
          <a:p>
            <a:pPr marL="285750" indent="-285750">
              <a:buFont typeface="Arial" panose="020B0604020202020204" pitchFamily="34" charset="0"/>
              <a:buChar char="•"/>
            </a:pPr>
            <a:r>
              <a:rPr lang="en-US" dirty="0"/>
              <a:t>Practical Nursing</a:t>
            </a:r>
          </a:p>
          <a:p>
            <a:pPr marL="285750" indent="-285750">
              <a:buFont typeface="Arial" panose="020B0604020202020204" pitchFamily="34" charset="0"/>
              <a:buChar char="•"/>
            </a:pPr>
            <a:r>
              <a:rPr lang="en-US" dirty="0"/>
              <a:t>Early Childhood Care and Education</a:t>
            </a:r>
          </a:p>
          <a:p>
            <a:pPr marL="285750" indent="-285750">
              <a:buFont typeface="Arial" panose="020B0604020202020204" pitchFamily="34" charset="0"/>
              <a:buChar char="•"/>
            </a:pPr>
            <a:r>
              <a:rPr lang="en-US" dirty="0"/>
              <a:t>Welding and Joining Technology</a:t>
            </a:r>
          </a:p>
          <a:p>
            <a:pPr marL="285750" indent="-285750">
              <a:buFont typeface="Arial" panose="020B0604020202020204" pitchFamily="34" charset="0"/>
              <a:buChar char="•"/>
            </a:pPr>
            <a:r>
              <a:rPr lang="en-US" dirty="0"/>
              <a:t>Precision Manufacturing</a:t>
            </a:r>
          </a:p>
          <a:p>
            <a:pPr marL="285750" indent="-285750">
              <a:buFont typeface="Arial" panose="020B0604020202020204" pitchFamily="34" charset="0"/>
              <a:buChar char="•"/>
            </a:pPr>
            <a:r>
              <a:rPr lang="en-US" dirty="0"/>
              <a:t>Certified Engineer Technician</a:t>
            </a:r>
          </a:p>
          <a:p>
            <a:pPr marL="285750" indent="-285750">
              <a:buFont typeface="Arial" panose="020B0604020202020204" pitchFamily="34" charset="0"/>
              <a:buChar char="•"/>
            </a:pPr>
            <a:r>
              <a:rPr lang="en-US" dirty="0"/>
              <a:t>Commercial Truck Driving</a:t>
            </a:r>
          </a:p>
          <a:p>
            <a:pPr marL="285750" indent="-285750">
              <a:buFont typeface="Arial" panose="020B0604020202020204" pitchFamily="34" charset="0"/>
              <a:buChar char="•"/>
            </a:pPr>
            <a:r>
              <a:rPr lang="en-US" dirty="0"/>
              <a:t>Health Sciences</a:t>
            </a:r>
          </a:p>
          <a:p>
            <a:pPr marL="285750" indent="-285750">
              <a:buFont typeface="Arial" panose="020B0604020202020204" pitchFamily="34" charset="0"/>
              <a:buChar char="•"/>
            </a:pPr>
            <a:r>
              <a:rPr lang="en-US" dirty="0"/>
              <a:t>Diesel Equipment Technology</a:t>
            </a:r>
          </a:p>
          <a:p>
            <a:pPr marL="285750" indent="-285750">
              <a:buFont typeface="Arial" panose="020B0604020202020204" pitchFamily="34" charset="0"/>
              <a:buChar char="•"/>
            </a:pPr>
            <a:r>
              <a:rPr lang="en-US" dirty="0"/>
              <a:t>Industrial Maintenance Technology</a:t>
            </a:r>
          </a:p>
          <a:p>
            <a:pPr marL="285750" indent="-285750">
              <a:buFont typeface="Arial" panose="020B0604020202020204" pitchFamily="34" charset="0"/>
              <a:buChar char="•"/>
            </a:pPr>
            <a:r>
              <a:rPr lang="en-US" dirty="0"/>
              <a:t>Automotive</a:t>
            </a:r>
          </a:p>
          <a:p>
            <a:pPr marL="285750" indent="-285750">
              <a:buFont typeface="Arial" panose="020B0604020202020204" pitchFamily="34" charset="0"/>
              <a:buChar char="•"/>
            </a:pPr>
            <a:r>
              <a:rPr lang="en-US" dirty="0"/>
              <a:t>Aviation</a:t>
            </a:r>
          </a:p>
          <a:p>
            <a:pPr marL="285750" indent="-285750">
              <a:buFont typeface="Arial" panose="020B0604020202020204" pitchFamily="34" charset="0"/>
              <a:buChar char="•"/>
            </a:pPr>
            <a:r>
              <a:rPr lang="en-US" dirty="0"/>
              <a:t>Construction</a:t>
            </a:r>
          </a:p>
          <a:p>
            <a:pPr marL="285750" indent="-285750">
              <a:buFont typeface="Arial" panose="020B0604020202020204" pitchFamily="34" charset="0"/>
              <a:buChar char="•"/>
            </a:pPr>
            <a:r>
              <a:rPr lang="en-US" dirty="0"/>
              <a:t>Electrical Line Worker</a:t>
            </a:r>
          </a:p>
          <a:p>
            <a:pPr marL="285750" indent="-285750">
              <a:buFont typeface="Arial" panose="020B0604020202020204" pitchFamily="34" charset="0"/>
              <a:buChar char="•"/>
            </a:pPr>
            <a:r>
              <a:rPr lang="en-US" dirty="0"/>
              <a:t>Logistics</a:t>
            </a:r>
          </a:p>
          <a:p>
            <a:pPr marL="285750" indent="-285750">
              <a:buFont typeface="Arial" panose="020B0604020202020204" pitchFamily="34" charset="0"/>
              <a:buChar char="•"/>
            </a:pPr>
            <a:r>
              <a:rPr lang="en-US" dirty="0"/>
              <a:t>Law Enforcement</a:t>
            </a:r>
          </a:p>
        </p:txBody>
      </p:sp>
    </p:spTree>
    <p:extLst>
      <p:ext uri="{BB962C8B-B14F-4D97-AF65-F5344CB8AC3E}">
        <p14:creationId xmlns:p14="http://schemas.microsoft.com/office/powerpoint/2010/main" val="3688305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01E0-082A-4C39-87C7-32B6127B774C}"/>
              </a:ext>
            </a:extLst>
          </p:cNvPr>
          <p:cNvSpPr>
            <a:spLocks noGrp="1"/>
          </p:cNvSpPr>
          <p:nvPr>
            <p:ph type="title"/>
          </p:nvPr>
        </p:nvSpPr>
        <p:spPr/>
        <p:txBody>
          <a:bodyPr/>
          <a:lstStyle/>
          <a:p>
            <a:r>
              <a:rPr lang="en-US" dirty="0"/>
              <a:t>HOPE Career Grant</a:t>
            </a:r>
          </a:p>
        </p:txBody>
      </p:sp>
      <p:sp>
        <p:nvSpPr>
          <p:cNvPr id="3" name="Slide Number Placeholder 2">
            <a:extLst>
              <a:ext uri="{FF2B5EF4-FFF2-40B4-BE49-F238E27FC236}">
                <a16:creationId xmlns:a16="http://schemas.microsoft.com/office/drawing/2014/main" id="{A37F24BA-ECCA-4139-BC89-30EBA69D4C7D}"/>
              </a:ext>
            </a:extLst>
          </p:cNvPr>
          <p:cNvSpPr>
            <a:spLocks noGrp="1"/>
          </p:cNvSpPr>
          <p:nvPr>
            <p:ph type="sldNum" sz="quarter" idx="12"/>
          </p:nvPr>
        </p:nvSpPr>
        <p:spPr/>
        <p:txBody>
          <a:bodyPr/>
          <a:lstStyle/>
          <a:p>
            <a:pPr>
              <a:defRPr/>
            </a:pPr>
            <a:fld id="{69EEA558-EDDD-4E95-92F0-4454E14B9EC8}" type="slidenum">
              <a:rPr lang="en-US" smtClean="0"/>
              <a:pPr>
                <a:defRPr/>
              </a:pPr>
              <a:t>43</a:t>
            </a:fld>
            <a:endParaRPr lang="en-US" dirty="0"/>
          </a:p>
        </p:txBody>
      </p:sp>
      <p:pic>
        <p:nvPicPr>
          <p:cNvPr id="10" name="Picture 9" descr="Table&#10;&#10;Description automatically generated">
            <a:extLst>
              <a:ext uri="{FF2B5EF4-FFF2-40B4-BE49-F238E27FC236}">
                <a16:creationId xmlns:a16="http://schemas.microsoft.com/office/drawing/2014/main" id="{D30B1A1F-A9AF-DD0B-3A63-15F8D314A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75" y="1201655"/>
            <a:ext cx="8028048" cy="4955413"/>
          </a:xfrm>
          <a:prstGeom prst="rect">
            <a:avLst/>
          </a:prstGeom>
        </p:spPr>
      </p:pic>
    </p:spTree>
    <p:extLst>
      <p:ext uri="{BB962C8B-B14F-4D97-AF65-F5344CB8AC3E}">
        <p14:creationId xmlns:p14="http://schemas.microsoft.com/office/powerpoint/2010/main" val="2334474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  Other State Programs</a:t>
            </a:r>
          </a:p>
        </p:txBody>
      </p:sp>
      <p:sp>
        <p:nvSpPr>
          <p:cNvPr id="11268" name="Rectangle 3"/>
          <p:cNvSpPr>
            <a:spLocks noGrp="1" noChangeArrowheads="1"/>
          </p:cNvSpPr>
          <p:nvPr>
            <p:ph idx="1"/>
          </p:nvPr>
        </p:nvSpPr>
        <p:spPr>
          <a:xfrm>
            <a:off x="423028" y="1288994"/>
            <a:ext cx="8297941" cy="4785568"/>
          </a:xfrm>
        </p:spPr>
        <p:txBody>
          <a:bodyPr>
            <a:normAutofit/>
          </a:bodyPr>
          <a:lstStyle/>
          <a:p>
            <a:r>
              <a:rPr lang="en-US" dirty="0"/>
              <a:t>Georgia National Guard Service Cancelable Loan</a:t>
            </a:r>
          </a:p>
          <a:p>
            <a:pPr lvl="1"/>
            <a:r>
              <a:rPr lang="en-US" dirty="0"/>
              <a:t>Provides tuition assistance to eligible members of the Georgia National Guard for undergraduate and graduate programs; member agrees to service repayment </a:t>
            </a:r>
          </a:p>
          <a:p>
            <a:r>
              <a:rPr lang="en-US" dirty="0"/>
              <a:t>Public Safety Memorial Grant</a:t>
            </a:r>
          </a:p>
          <a:p>
            <a:pPr lvl="1"/>
            <a:r>
              <a:rPr lang="en-US" dirty="0"/>
              <a:t>Provides assistance to the dependent children of Georgia public safety officers who were permanently disabled or killed in the line of duty</a:t>
            </a:r>
          </a:p>
          <a:p>
            <a:r>
              <a:rPr lang="en-US" dirty="0"/>
              <a:t>Tuition Equalization Grant (TEG)</a:t>
            </a:r>
          </a:p>
          <a:p>
            <a:pPr lvl="1"/>
            <a:r>
              <a:rPr lang="en-US" dirty="0"/>
              <a:t>Provides grant assistance toward educational costs to Georgia residents enrolled full-time at an eligible private college or university</a:t>
            </a:r>
          </a:p>
          <a:p>
            <a:endParaRPr lang="en-US" dirty="0"/>
          </a:p>
          <a:p>
            <a:endParaRPr lang="en-US" dirty="0"/>
          </a:p>
          <a:p>
            <a:endParaRPr lang="en-US" dirty="0"/>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44</a:t>
            </a:fld>
            <a:endParaRPr lang="en-US" dirty="0"/>
          </a:p>
        </p:txBody>
      </p:sp>
    </p:spTree>
    <p:extLst>
      <p:ext uri="{BB962C8B-B14F-4D97-AF65-F5344CB8AC3E}">
        <p14:creationId xmlns:p14="http://schemas.microsoft.com/office/powerpoint/2010/main" val="79095492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  Other State Programs</a:t>
            </a:r>
          </a:p>
        </p:txBody>
      </p:sp>
      <p:sp>
        <p:nvSpPr>
          <p:cNvPr id="11268" name="Rectangle 3"/>
          <p:cNvSpPr>
            <a:spLocks noGrp="1" noChangeArrowheads="1"/>
          </p:cNvSpPr>
          <p:nvPr>
            <p:ph idx="1"/>
          </p:nvPr>
        </p:nvSpPr>
        <p:spPr>
          <a:xfrm>
            <a:off x="423028" y="1288994"/>
            <a:ext cx="8297941" cy="4785568"/>
          </a:xfrm>
        </p:spPr>
        <p:txBody>
          <a:bodyPr>
            <a:normAutofit/>
          </a:bodyPr>
          <a:lstStyle/>
          <a:p>
            <a:r>
              <a:rPr lang="en-US" dirty="0"/>
              <a:t>Georgia Military College State Service Scholarship</a:t>
            </a:r>
          </a:p>
          <a:p>
            <a:r>
              <a:rPr lang="en-US" dirty="0"/>
              <a:t>HERO Scholarship</a:t>
            </a:r>
          </a:p>
          <a:p>
            <a:r>
              <a:rPr lang="en-US" dirty="0"/>
              <a:t>REACH Scholarship (scholars selected during middle school)</a:t>
            </a:r>
          </a:p>
          <a:p>
            <a:r>
              <a:rPr lang="en-US" dirty="0"/>
              <a:t>University of North Georgia Military Scholarship</a:t>
            </a:r>
          </a:p>
          <a:p>
            <a:r>
              <a:rPr lang="en-US" dirty="0"/>
              <a:t>University of North Georgia ROTC Grant</a:t>
            </a:r>
          </a:p>
          <a:p>
            <a:r>
              <a:rPr lang="en-US" dirty="0"/>
              <a:t>University of North Georgia ROTC Grant for Future Officers</a:t>
            </a:r>
          </a:p>
          <a:p>
            <a:endParaRPr lang="en-US" dirty="0"/>
          </a:p>
          <a:p>
            <a:endParaRPr lang="en-US" dirty="0"/>
          </a:p>
          <a:p>
            <a:endParaRPr lang="en-US" dirty="0"/>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45</a:t>
            </a:fld>
            <a:endParaRPr lang="en-US" dirty="0"/>
          </a:p>
        </p:txBody>
      </p:sp>
    </p:spTree>
    <p:extLst>
      <p:ext uri="{BB962C8B-B14F-4D97-AF65-F5344CB8AC3E}">
        <p14:creationId xmlns:p14="http://schemas.microsoft.com/office/powerpoint/2010/main" val="1864645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4A19-AD98-4DCA-A168-A2080F12183C}"/>
              </a:ext>
            </a:extLst>
          </p:cNvPr>
          <p:cNvSpPr>
            <a:spLocks noGrp="1"/>
          </p:cNvSpPr>
          <p:nvPr>
            <p:ph type="title"/>
          </p:nvPr>
        </p:nvSpPr>
        <p:spPr>
          <a:xfrm>
            <a:off x="1" y="1901353"/>
            <a:ext cx="9144000" cy="1085614"/>
          </a:xfrm>
        </p:spPr>
        <p:txBody>
          <a:bodyPr>
            <a:normAutofit/>
          </a:bodyPr>
          <a:lstStyle/>
          <a:p>
            <a:r>
              <a:rPr lang="en-US" dirty="0"/>
              <a:t>Completing the FAFSA</a:t>
            </a:r>
          </a:p>
        </p:txBody>
      </p:sp>
      <p:sp>
        <p:nvSpPr>
          <p:cNvPr id="6" name="Text Placeholder 5">
            <a:extLst>
              <a:ext uri="{FF2B5EF4-FFF2-40B4-BE49-F238E27FC236}">
                <a16:creationId xmlns:a16="http://schemas.microsoft.com/office/drawing/2014/main" id="{66E3C957-DFD1-418E-827D-DA7F0413BC5E}"/>
              </a:ext>
            </a:extLst>
          </p:cNvPr>
          <p:cNvSpPr>
            <a:spLocks noGrp="1"/>
          </p:cNvSpPr>
          <p:nvPr>
            <p:ph type="body" idx="1"/>
          </p:nvPr>
        </p:nvSpPr>
        <p:spPr/>
        <p:txBody>
          <a:bodyPr>
            <a:normAutofit lnSpcReduction="10000"/>
          </a:bodyPr>
          <a:lstStyle/>
          <a:p>
            <a:endParaRPr lang="en-US"/>
          </a:p>
        </p:txBody>
      </p:sp>
      <p:sp>
        <p:nvSpPr>
          <p:cNvPr id="4" name="Slide Number Placeholder 3">
            <a:extLst>
              <a:ext uri="{FF2B5EF4-FFF2-40B4-BE49-F238E27FC236}">
                <a16:creationId xmlns:a16="http://schemas.microsoft.com/office/drawing/2014/main" id="{7AFF5FF1-7EC2-419C-861E-C72A6FADCC91}"/>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46</a:t>
            </a:fld>
            <a:endParaRPr lang="en-US" dirty="0"/>
          </a:p>
        </p:txBody>
      </p:sp>
    </p:spTree>
    <p:extLst>
      <p:ext uri="{BB962C8B-B14F-4D97-AF65-F5344CB8AC3E}">
        <p14:creationId xmlns:p14="http://schemas.microsoft.com/office/powerpoint/2010/main" val="4079169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p:cNvSpPr>
          <p:nvPr>
            <p:ph type="title"/>
          </p:nvPr>
        </p:nvSpPr>
        <p:spPr>
          <a:xfrm>
            <a:off x="0" y="0"/>
            <a:ext cx="9143280" cy="921600"/>
          </a:xfrm>
          <a:prstGeom prst="rect">
            <a:avLst/>
          </a:prstGeom>
          <a:noFill/>
          <a:ln w="0">
            <a:noFill/>
          </a:ln>
        </p:spPr>
        <p:txBody>
          <a:bodyPr lIns="91440" tIns="45720" rIns="91440" bIns="45720" anchor="ctr">
            <a:normAutofit/>
          </a:bodyPr>
          <a:lstStyle/>
          <a:p>
            <a:pPr indent="0" algn="ctr" defTabSz="914400">
              <a:lnSpc>
                <a:spcPct val="90000"/>
              </a:lnSpc>
              <a:buNone/>
              <a:tabLst>
                <a:tab pos="0" algn="l"/>
              </a:tabLst>
            </a:pPr>
            <a:r>
              <a:rPr lang="en-US" sz="3600" b="1" strike="noStrike" spc="-1">
                <a:solidFill>
                  <a:srgbClr val="9BD6CE"/>
                </a:solidFill>
                <a:latin typeface="ArcherPro Semibold"/>
              </a:rPr>
              <a:t>Application and Process</a:t>
            </a:r>
            <a:endParaRPr lang="en-US" sz="3600" b="0" strike="noStrike" spc="-1">
              <a:solidFill>
                <a:srgbClr val="FFFFFF"/>
              </a:solidFill>
              <a:latin typeface="Arial"/>
            </a:endParaRPr>
          </a:p>
        </p:txBody>
      </p:sp>
      <p:pic>
        <p:nvPicPr>
          <p:cNvPr id="312" name="Picture 2"/>
          <p:cNvPicPr/>
          <p:nvPr/>
        </p:nvPicPr>
        <p:blipFill>
          <a:blip r:embed="rId3"/>
          <a:stretch/>
        </p:blipFill>
        <p:spPr>
          <a:xfrm>
            <a:off x="2633040" y="1096200"/>
            <a:ext cx="3876840" cy="2586240"/>
          </a:xfrm>
          <a:prstGeom prst="rect">
            <a:avLst/>
          </a:prstGeom>
          <a:ln w="0">
            <a:noFill/>
          </a:ln>
        </p:spPr>
      </p:pic>
      <p:pic>
        <p:nvPicPr>
          <p:cNvPr id="313" name="Picture 4"/>
          <p:cNvPicPr/>
          <p:nvPr/>
        </p:nvPicPr>
        <p:blipFill>
          <a:blip r:embed="rId4"/>
          <a:stretch/>
        </p:blipFill>
        <p:spPr>
          <a:xfrm>
            <a:off x="5029200" y="3682440"/>
            <a:ext cx="3791880" cy="2529360"/>
          </a:xfrm>
          <a:prstGeom prst="rect">
            <a:avLst/>
          </a:prstGeom>
          <a:ln w="0">
            <a:noFill/>
          </a:ln>
        </p:spPr>
      </p:pic>
      <p:sp>
        <p:nvSpPr>
          <p:cNvPr id="314" name="PlaceHolder 2"/>
          <p:cNvSpPr>
            <a:spLocks noGrp="1"/>
          </p:cNvSpPr>
          <p:nvPr>
            <p:ph type="sldNum" idx="27"/>
          </p:nvPr>
        </p:nvSpPr>
        <p:spPr>
          <a:xfrm>
            <a:off x="8480520" y="6436080"/>
            <a:ext cx="600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rgbClr val="9BD6CE"/>
                </a:solidFill>
                <a:latin typeface="Calibri"/>
              </a:defRPr>
            </a:lvl1pPr>
          </a:lstStyle>
          <a:p>
            <a:pPr indent="0" algn="r" defTabSz="914400">
              <a:lnSpc>
                <a:spcPct val="100000"/>
              </a:lnSpc>
              <a:buNone/>
              <a:tabLst>
                <a:tab pos="0" algn="l"/>
              </a:tabLst>
            </a:pPr>
            <a:fld id="{0236A08F-B360-4A4B-A8F2-7146EC4DFD42}" type="slidenum">
              <a:rPr lang="en-US" sz="1200" b="0" strike="noStrike" spc="-1">
                <a:solidFill>
                  <a:srgbClr val="9BD6CE"/>
                </a:solidFill>
                <a:latin typeface="Calibri"/>
              </a:rPr>
              <a:t>47</a:t>
            </a:fld>
            <a:endParaRPr lang="en-US" sz="1200" b="0" strike="noStrike" spc="-1">
              <a:solidFill>
                <a:srgbClr val="FFFFFF"/>
              </a:solidFill>
              <a:latin typeface="Times New Roman"/>
            </a:endParaRPr>
          </a:p>
        </p:txBody>
      </p:sp>
      <p:pic>
        <p:nvPicPr>
          <p:cNvPr id="315" name="Picture 314"/>
          <p:cNvPicPr/>
          <p:nvPr/>
        </p:nvPicPr>
        <p:blipFill>
          <a:blip r:embed="rId5"/>
          <a:stretch/>
        </p:blipFill>
        <p:spPr>
          <a:xfrm>
            <a:off x="252000" y="3682440"/>
            <a:ext cx="4320000" cy="2514600"/>
          </a:xfrm>
          <a:prstGeom prst="rect">
            <a:avLst/>
          </a:prstGeom>
          <a:ln w="0">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0" y="0"/>
            <a:ext cx="9143280" cy="921600"/>
          </a:xfrm>
          <a:prstGeom prst="rect">
            <a:avLst/>
          </a:prstGeom>
          <a:noFill/>
          <a:ln w="0">
            <a:noFill/>
          </a:ln>
        </p:spPr>
        <p:txBody>
          <a:bodyPr lIns="91440" tIns="45720" rIns="91440" bIns="45720" anchor="ctr">
            <a:normAutofit fontScale="90000"/>
          </a:bodyPr>
          <a:lstStyle/>
          <a:p>
            <a:pPr indent="0" algn="ctr" defTabSz="914400">
              <a:lnSpc>
                <a:spcPct val="90000"/>
              </a:lnSpc>
              <a:buNone/>
              <a:tabLst>
                <a:tab pos="0" algn="l"/>
              </a:tabLst>
            </a:pPr>
            <a:r>
              <a:rPr lang="en-US" sz="3600" b="1" strike="noStrike" spc="-1">
                <a:solidFill>
                  <a:srgbClr val="9BD6CE"/>
                </a:solidFill>
                <a:latin typeface="ArcherPro Semibold"/>
              </a:rPr>
              <a:t>The Georgia Student Finance Application (GSFAPP)</a:t>
            </a:r>
            <a:endParaRPr lang="en-US" sz="3600" b="0" strike="noStrike" spc="-1">
              <a:solidFill>
                <a:srgbClr val="FFFFFF"/>
              </a:solidFill>
              <a:latin typeface="Arial"/>
            </a:endParaRPr>
          </a:p>
        </p:txBody>
      </p:sp>
      <p:sp>
        <p:nvSpPr>
          <p:cNvPr id="317" name="PlaceHolder 2"/>
          <p:cNvSpPr>
            <a:spLocks noGrp="1"/>
          </p:cNvSpPr>
          <p:nvPr>
            <p:ph/>
          </p:nvPr>
        </p:nvSpPr>
        <p:spPr>
          <a:xfrm>
            <a:off x="641520" y="2340720"/>
            <a:ext cx="4954680" cy="1868040"/>
          </a:xfrm>
          <a:prstGeom prst="rect">
            <a:avLst/>
          </a:prstGeom>
          <a:noFill/>
          <a:ln w="0">
            <a:noFill/>
          </a:ln>
        </p:spPr>
        <p:txBody>
          <a:bodyPr lIns="91440" tIns="45720" rIns="91440" bIns="45720" anchor="t">
            <a:normAutofit lnSpcReduction="10000"/>
          </a:bodyPr>
          <a:lstStyle/>
          <a:p>
            <a:pPr marL="228600" indent="-228600" defTabSz="914400">
              <a:lnSpc>
                <a:spcPct val="90000"/>
              </a:lnSpc>
              <a:spcBef>
                <a:spcPts val="1001"/>
              </a:spcBef>
              <a:buClr>
                <a:srgbClr val="FFFFFF"/>
              </a:buClr>
              <a:buFont typeface="Arial"/>
              <a:buChar char="•"/>
            </a:pPr>
            <a:r>
              <a:rPr lang="en-US" sz="2800" b="0" strike="noStrike" spc="-1">
                <a:solidFill>
                  <a:schemeClr val="lt1"/>
                </a:solidFill>
                <a:latin typeface="Univers LT Pro 55"/>
              </a:rPr>
              <a:t>Determine eligibility for state aid </a:t>
            </a:r>
            <a:r>
              <a:rPr lang="en-US" sz="2800" b="1" strike="noStrike" spc="-1">
                <a:solidFill>
                  <a:schemeClr val="lt1"/>
                </a:solidFill>
                <a:latin typeface="Univers LT Pro 55"/>
              </a:rPr>
              <a:t>only</a:t>
            </a:r>
            <a:endParaRPr lang="en-US" sz="2800" b="0" strike="noStrike" spc="-1">
              <a:solidFill>
                <a:srgbClr val="FFFFFF"/>
              </a:solidFill>
              <a:latin typeface="Arial"/>
            </a:endParaRPr>
          </a:p>
          <a:p>
            <a:pPr marL="228600" indent="-228600" defTabSz="914400">
              <a:lnSpc>
                <a:spcPct val="90000"/>
              </a:lnSpc>
              <a:spcBef>
                <a:spcPts val="1001"/>
              </a:spcBef>
              <a:buClr>
                <a:srgbClr val="FFFFFF"/>
              </a:buClr>
              <a:buFont typeface="Arial"/>
              <a:buChar char="•"/>
            </a:pPr>
            <a:r>
              <a:rPr lang="en-US" sz="2800" b="0" strike="noStrike" spc="-1">
                <a:solidFill>
                  <a:schemeClr val="lt1"/>
                </a:solidFill>
                <a:latin typeface="Univers LT Pro 55"/>
              </a:rPr>
              <a:t>One time application</a:t>
            </a:r>
            <a:endParaRPr lang="en-US" sz="2800" b="0" strike="noStrike" spc="-1">
              <a:solidFill>
                <a:srgbClr val="FFFFFF"/>
              </a:solidFill>
              <a:latin typeface="Arial"/>
            </a:endParaRPr>
          </a:p>
          <a:p>
            <a:pPr marL="228600" indent="-228600" defTabSz="914400">
              <a:lnSpc>
                <a:spcPct val="90000"/>
              </a:lnSpc>
              <a:spcBef>
                <a:spcPts val="1001"/>
              </a:spcBef>
              <a:buClr>
                <a:srgbClr val="FFFFFF"/>
              </a:buClr>
              <a:buFont typeface="Arial"/>
              <a:buChar char="•"/>
            </a:pPr>
            <a:r>
              <a:rPr lang="en-US" sz="2800" b="0" strike="noStrike" spc="-1">
                <a:solidFill>
                  <a:schemeClr val="lt1"/>
                </a:solidFill>
                <a:latin typeface="Univers LT Pro 55"/>
              </a:rPr>
              <a:t>GAfutures account</a:t>
            </a:r>
            <a:endParaRPr lang="en-US" sz="2800" b="0" strike="noStrike" spc="-1">
              <a:solidFill>
                <a:srgbClr val="FFFFFF"/>
              </a:solidFill>
              <a:latin typeface="Arial"/>
            </a:endParaRPr>
          </a:p>
          <a:p>
            <a:pPr indent="0" defTabSz="914400">
              <a:lnSpc>
                <a:spcPct val="90000"/>
              </a:lnSpc>
              <a:spcBef>
                <a:spcPts val="1001"/>
              </a:spcBef>
              <a:buNone/>
              <a:tabLst>
                <a:tab pos="0" algn="l"/>
              </a:tabLst>
            </a:pPr>
            <a:endParaRPr lang="en-US" sz="2800" b="0" strike="noStrike" spc="-1">
              <a:solidFill>
                <a:srgbClr val="FFFFFF"/>
              </a:solidFill>
              <a:latin typeface="Arial"/>
            </a:endParaRPr>
          </a:p>
        </p:txBody>
      </p:sp>
      <p:pic>
        <p:nvPicPr>
          <p:cNvPr id="318" name="Picture 6"/>
          <p:cNvPicPr/>
          <p:nvPr/>
        </p:nvPicPr>
        <p:blipFill>
          <a:blip r:embed="rId3"/>
          <a:stretch/>
        </p:blipFill>
        <p:spPr>
          <a:xfrm>
            <a:off x="3857400" y="1092240"/>
            <a:ext cx="1428480" cy="952920"/>
          </a:xfrm>
          <a:prstGeom prst="rect">
            <a:avLst/>
          </a:prstGeom>
          <a:ln w="0">
            <a:noFill/>
          </a:ln>
        </p:spPr>
      </p:pic>
      <p:cxnSp>
        <p:nvCxnSpPr>
          <p:cNvPr id="319" name="Straight Connector 8"/>
          <p:cNvCxnSpPr/>
          <p:nvPr/>
        </p:nvCxnSpPr>
        <p:spPr>
          <a:xfrm>
            <a:off x="5498280" y="1576080"/>
            <a:ext cx="1829520" cy="720"/>
          </a:xfrm>
          <a:prstGeom prst="straightConnector1">
            <a:avLst/>
          </a:prstGeom>
          <a:ln w="0">
            <a:solidFill>
              <a:srgbClr val="FFFFFF"/>
            </a:solidFill>
          </a:ln>
        </p:spPr>
      </p:cxnSp>
      <p:cxnSp>
        <p:nvCxnSpPr>
          <p:cNvPr id="320" name="Straight Arrow Connector 10"/>
          <p:cNvCxnSpPr/>
          <p:nvPr/>
        </p:nvCxnSpPr>
        <p:spPr>
          <a:xfrm>
            <a:off x="7327080" y="1576080"/>
            <a:ext cx="720" cy="578160"/>
          </a:xfrm>
          <a:prstGeom prst="straightConnector1">
            <a:avLst/>
          </a:prstGeom>
          <a:ln w="0">
            <a:solidFill>
              <a:srgbClr val="FFFFFF"/>
            </a:solidFill>
            <a:tailEnd type="triangle" w="med" len="med"/>
          </a:ln>
        </p:spPr>
      </p:cxnSp>
      <p:cxnSp>
        <p:nvCxnSpPr>
          <p:cNvPr id="321" name="Straight Arrow Connector 11"/>
          <p:cNvCxnSpPr/>
          <p:nvPr/>
        </p:nvCxnSpPr>
        <p:spPr>
          <a:xfrm>
            <a:off x="7310880" y="3208320"/>
            <a:ext cx="720" cy="578160"/>
          </a:xfrm>
          <a:prstGeom prst="straightConnector1">
            <a:avLst/>
          </a:prstGeom>
          <a:ln w="0">
            <a:solidFill>
              <a:srgbClr val="FFFFFF"/>
            </a:solidFill>
            <a:tailEnd type="triangle" w="med" len="med"/>
          </a:ln>
        </p:spPr>
      </p:cxnSp>
      <p:cxnSp>
        <p:nvCxnSpPr>
          <p:cNvPr id="322" name="Straight Connector 18"/>
          <p:cNvCxnSpPr/>
          <p:nvPr/>
        </p:nvCxnSpPr>
        <p:spPr>
          <a:xfrm flipV="1">
            <a:off x="7299720" y="5019840"/>
            <a:ext cx="720" cy="746640"/>
          </a:xfrm>
          <a:prstGeom prst="straightConnector1">
            <a:avLst/>
          </a:prstGeom>
          <a:ln w="0">
            <a:solidFill>
              <a:srgbClr val="FFFFFF"/>
            </a:solidFill>
          </a:ln>
        </p:spPr>
      </p:cxnSp>
      <p:cxnSp>
        <p:nvCxnSpPr>
          <p:cNvPr id="323" name="Straight Arrow Connector 23"/>
          <p:cNvCxnSpPr/>
          <p:nvPr/>
        </p:nvCxnSpPr>
        <p:spPr>
          <a:xfrm flipH="1">
            <a:off x="5573520" y="5765760"/>
            <a:ext cx="1726920" cy="720"/>
          </a:xfrm>
          <a:prstGeom prst="straightConnector1">
            <a:avLst/>
          </a:prstGeom>
          <a:ln w="0">
            <a:solidFill>
              <a:srgbClr val="FFFFFF"/>
            </a:solidFill>
            <a:tailEnd type="triangle" w="med" len="med"/>
          </a:ln>
        </p:spPr>
      </p:cxnSp>
      <p:sp>
        <p:nvSpPr>
          <p:cNvPr id="324" name="TextBox 24"/>
          <p:cNvSpPr/>
          <p:nvPr/>
        </p:nvSpPr>
        <p:spPr>
          <a:xfrm>
            <a:off x="3654360" y="4332960"/>
            <a:ext cx="18612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1" strike="noStrike" spc="-1">
                <a:solidFill>
                  <a:schemeClr val="lt1"/>
                </a:solidFill>
                <a:latin typeface="Calibri"/>
              </a:rPr>
              <a:t>HOPE Eligible Institution </a:t>
            </a:r>
            <a:endParaRPr lang="en-US" sz="1800" b="0" strike="noStrike" spc="-1">
              <a:solidFill>
                <a:srgbClr val="FFFFFF"/>
              </a:solidFill>
              <a:latin typeface="Arial"/>
            </a:endParaRPr>
          </a:p>
        </p:txBody>
      </p:sp>
      <p:pic>
        <p:nvPicPr>
          <p:cNvPr id="325" name="Picture 4"/>
          <p:cNvPicPr/>
          <p:nvPr/>
        </p:nvPicPr>
        <p:blipFill>
          <a:blip r:embed="rId4"/>
          <a:stretch/>
        </p:blipFill>
        <p:spPr>
          <a:xfrm>
            <a:off x="3686040" y="4948920"/>
            <a:ext cx="1758960" cy="1173240"/>
          </a:xfrm>
          <a:prstGeom prst="rect">
            <a:avLst/>
          </a:prstGeom>
          <a:ln w="0">
            <a:noFill/>
          </a:ln>
        </p:spPr>
      </p:pic>
      <p:pic>
        <p:nvPicPr>
          <p:cNvPr id="326" name="Picture 10"/>
          <p:cNvPicPr/>
          <p:nvPr/>
        </p:nvPicPr>
        <p:blipFill>
          <a:blip r:embed="rId5"/>
          <a:stretch/>
        </p:blipFill>
        <p:spPr>
          <a:xfrm>
            <a:off x="6758280" y="4128840"/>
            <a:ext cx="1137240" cy="1137240"/>
          </a:xfrm>
          <a:prstGeom prst="rect">
            <a:avLst/>
          </a:prstGeom>
          <a:ln w="0">
            <a:noFill/>
          </a:ln>
        </p:spPr>
      </p:pic>
      <p:sp>
        <p:nvSpPr>
          <p:cNvPr id="327" name="TextBox 15"/>
          <p:cNvSpPr/>
          <p:nvPr/>
        </p:nvSpPr>
        <p:spPr>
          <a:xfrm>
            <a:off x="6313680" y="3717720"/>
            <a:ext cx="20264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400" b="1" strike="noStrike" spc="-1">
                <a:solidFill>
                  <a:schemeClr val="lt1"/>
                </a:solidFill>
                <a:latin typeface="Calibri"/>
              </a:rPr>
              <a:t>GA State Aid</a:t>
            </a:r>
            <a:endParaRPr lang="en-US" sz="2400" b="0" strike="noStrike" spc="-1">
              <a:solidFill>
                <a:srgbClr val="FFFFFF"/>
              </a:solidFill>
              <a:latin typeface="Arial"/>
            </a:endParaRPr>
          </a:p>
        </p:txBody>
      </p:sp>
      <p:sp>
        <p:nvSpPr>
          <p:cNvPr id="328" name="PlaceHolder 3"/>
          <p:cNvSpPr>
            <a:spLocks noGrp="1"/>
          </p:cNvSpPr>
          <p:nvPr>
            <p:ph type="sldNum" idx="28"/>
          </p:nvPr>
        </p:nvSpPr>
        <p:spPr>
          <a:xfrm>
            <a:off x="8480520" y="6436080"/>
            <a:ext cx="600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rgbClr val="9BD6CE"/>
                </a:solidFill>
                <a:latin typeface="Calibri"/>
              </a:defRPr>
            </a:lvl1pPr>
          </a:lstStyle>
          <a:p>
            <a:pPr indent="0" algn="r" defTabSz="914400">
              <a:lnSpc>
                <a:spcPct val="100000"/>
              </a:lnSpc>
              <a:buNone/>
              <a:tabLst>
                <a:tab pos="0" algn="l"/>
              </a:tabLst>
            </a:pPr>
            <a:fld id="{BB12E8CE-77D8-4A38-B856-D5D250CAEDD5}" type="slidenum">
              <a:rPr lang="en-US" sz="1200" b="0" strike="noStrike" spc="-1">
                <a:solidFill>
                  <a:srgbClr val="9BD6CE"/>
                </a:solidFill>
                <a:latin typeface="Calibri"/>
              </a:rPr>
              <a:t>48</a:t>
            </a:fld>
            <a:endParaRPr lang="en-US" sz="1200" b="0" strike="noStrike" spc="-1">
              <a:solidFill>
                <a:srgbClr val="FFFFFF"/>
              </a:solidFill>
              <a:latin typeface="Times New Roman"/>
            </a:endParaRPr>
          </a:p>
        </p:txBody>
      </p:sp>
      <p:pic>
        <p:nvPicPr>
          <p:cNvPr id="329" name="Picture 5"/>
          <p:cNvPicPr/>
          <p:nvPr/>
        </p:nvPicPr>
        <p:blipFill>
          <a:blip r:embed="rId6"/>
          <a:stretch/>
        </p:blipFill>
        <p:spPr>
          <a:xfrm>
            <a:off x="6041880" y="2524680"/>
            <a:ext cx="2437920" cy="367560"/>
          </a:xfrm>
          <a:prstGeom prst="rect">
            <a:avLst/>
          </a:prstGeom>
          <a:ln w="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p:cNvSpPr>
          <p:nvPr>
            <p:ph type="title"/>
          </p:nvPr>
        </p:nvSpPr>
        <p:spPr>
          <a:xfrm>
            <a:off x="0" y="0"/>
            <a:ext cx="9143280" cy="921600"/>
          </a:xfrm>
          <a:prstGeom prst="rect">
            <a:avLst/>
          </a:prstGeom>
          <a:noFill/>
          <a:ln w="0">
            <a:noFill/>
          </a:ln>
        </p:spPr>
        <p:txBody>
          <a:bodyPr lIns="91440" tIns="45720" rIns="91440" bIns="45720" anchor="ctr">
            <a:normAutofit fontScale="90000"/>
          </a:bodyPr>
          <a:lstStyle/>
          <a:p>
            <a:pPr indent="0" algn="ctr" defTabSz="914400">
              <a:lnSpc>
                <a:spcPct val="90000"/>
              </a:lnSpc>
              <a:buNone/>
              <a:tabLst>
                <a:tab pos="0" algn="l"/>
              </a:tabLst>
            </a:pPr>
            <a:r>
              <a:rPr lang="en-US" sz="3600" b="1" strike="noStrike" spc="-1">
                <a:solidFill>
                  <a:srgbClr val="9BD6CE"/>
                </a:solidFill>
                <a:latin typeface="ArcherPro Semibold"/>
              </a:rPr>
              <a:t>Free Application for Federal Student Aid (FAFSA)</a:t>
            </a:r>
            <a:endParaRPr lang="en-US" sz="3600" b="0" strike="noStrike" spc="-1">
              <a:solidFill>
                <a:srgbClr val="FFFFFF"/>
              </a:solidFill>
              <a:latin typeface="Arial"/>
            </a:endParaRPr>
          </a:p>
        </p:txBody>
      </p:sp>
      <p:sp>
        <p:nvSpPr>
          <p:cNvPr id="331" name="PlaceHolder 2"/>
          <p:cNvSpPr>
            <a:spLocks noGrp="1"/>
          </p:cNvSpPr>
          <p:nvPr>
            <p:ph/>
          </p:nvPr>
        </p:nvSpPr>
        <p:spPr>
          <a:xfrm>
            <a:off x="4575960" y="2081520"/>
            <a:ext cx="4575960" cy="2114640"/>
          </a:xfrm>
          <a:prstGeom prst="rect">
            <a:avLst/>
          </a:prstGeom>
          <a:noFill/>
          <a:ln w="0">
            <a:noFill/>
          </a:ln>
        </p:spPr>
        <p:txBody>
          <a:bodyPr lIns="91440" tIns="45720" rIns="91440" bIns="45720" anchor="t">
            <a:normAutofit fontScale="81666" lnSpcReduction="10000"/>
          </a:bodyPr>
          <a:lstStyle/>
          <a:p>
            <a:pPr indent="0" defTabSz="914400">
              <a:lnSpc>
                <a:spcPct val="90000"/>
              </a:lnSpc>
              <a:spcBef>
                <a:spcPts val="1001"/>
              </a:spcBef>
              <a:buNone/>
              <a:tabLst>
                <a:tab pos="0" algn="l"/>
              </a:tabLst>
            </a:pPr>
            <a:endParaRPr lang="en-US" sz="2400" b="0" strike="noStrike" spc="-1" dirty="0">
              <a:solidFill>
                <a:srgbClr val="FFFFFF"/>
              </a:solidFill>
              <a:latin typeface="Arial"/>
            </a:endParaRPr>
          </a:p>
          <a:p>
            <a:pPr marL="228600" indent="-228600" defTabSz="914400">
              <a:lnSpc>
                <a:spcPct val="90000"/>
              </a:lnSpc>
              <a:spcBef>
                <a:spcPts val="1001"/>
              </a:spcBef>
              <a:buClr>
                <a:srgbClr val="FFFFFF"/>
              </a:buClr>
              <a:buFont typeface="Arial"/>
              <a:buChar char="•"/>
              <a:tabLst>
                <a:tab pos="0" algn="l"/>
              </a:tabLst>
            </a:pPr>
            <a:r>
              <a:rPr lang="en-US" sz="2400" b="0" strike="noStrike" spc="-1" dirty="0">
                <a:solidFill>
                  <a:schemeClr val="lt1"/>
                </a:solidFill>
              </a:rPr>
              <a:t>Renew annually</a:t>
            </a:r>
            <a:endParaRPr lang="en-US" sz="2400" b="0" strike="noStrike" spc="-1" dirty="0">
              <a:solidFill>
                <a:srgbClr val="FFFFFF"/>
              </a:solidFill>
            </a:endParaRPr>
          </a:p>
          <a:p>
            <a:pPr marL="228600" indent="-228600" defTabSz="914400">
              <a:lnSpc>
                <a:spcPct val="90000"/>
              </a:lnSpc>
              <a:spcBef>
                <a:spcPts val="1001"/>
              </a:spcBef>
              <a:buClr>
                <a:srgbClr val="FFFFFF"/>
              </a:buClr>
              <a:buFont typeface="Arial"/>
              <a:buChar char="•"/>
              <a:tabLst>
                <a:tab pos="0" algn="l"/>
              </a:tabLst>
            </a:pPr>
            <a:r>
              <a:rPr lang="en-US" sz="2400" b="0" strike="noStrike" spc="-1" dirty="0">
                <a:solidFill>
                  <a:schemeClr val="lt1"/>
                </a:solidFill>
              </a:rPr>
              <a:t>Determines eligibility for federal and state aid</a:t>
            </a:r>
            <a:endParaRPr lang="en-US" sz="2400" b="0" strike="noStrike" spc="-1" dirty="0">
              <a:solidFill>
                <a:srgbClr val="FFFFFF"/>
              </a:solidFill>
            </a:endParaRPr>
          </a:p>
          <a:p>
            <a:pPr marL="228600" indent="-228600" defTabSz="914400">
              <a:lnSpc>
                <a:spcPct val="90000"/>
              </a:lnSpc>
              <a:spcBef>
                <a:spcPts val="1001"/>
              </a:spcBef>
              <a:buClr>
                <a:srgbClr val="FFFFFF"/>
              </a:buClr>
              <a:buFont typeface="Arial"/>
              <a:buChar char="•"/>
              <a:tabLst>
                <a:tab pos="0" algn="l"/>
              </a:tabLst>
            </a:pPr>
            <a:r>
              <a:rPr lang="en-US" sz="2400" b="0" strike="noStrike" spc="-1" dirty="0">
                <a:solidFill>
                  <a:schemeClr val="lt1"/>
                </a:solidFill>
              </a:rPr>
              <a:t>List up to 20 institutions</a:t>
            </a:r>
          </a:p>
          <a:p>
            <a:pPr marL="228600" indent="-228600" defTabSz="914400">
              <a:lnSpc>
                <a:spcPct val="90000"/>
              </a:lnSpc>
              <a:spcBef>
                <a:spcPts val="1001"/>
              </a:spcBef>
              <a:buClr>
                <a:srgbClr val="FFFFFF"/>
              </a:buClr>
              <a:buFont typeface="Arial"/>
              <a:buChar char="•"/>
              <a:tabLst>
                <a:tab pos="0" algn="l"/>
              </a:tabLst>
            </a:pPr>
            <a:r>
              <a:rPr lang="en-US" sz="2400" b="0" strike="noStrike" spc="-1" dirty="0">
                <a:solidFill>
                  <a:srgbClr val="FFFFFF"/>
                </a:solidFill>
              </a:rPr>
              <a:t>Will be available on December 1</a:t>
            </a:r>
            <a:r>
              <a:rPr lang="en-US" sz="2400" b="0" strike="noStrike" spc="-1" baseline="30000" dirty="0">
                <a:solidFill>
                  <a:srgbClr val="FFFFFF"/>
                </a:solidFill>
              </a:rPr>
              <a:t>st</a:t>
            </a:r>
            <a:r>
              <a:rPr lang="en-US" sz="2400" b="0" strike="noStrike" spc="-1" dirty="0">
                <a:solidFill>
                  <a:srgbClr val="FFFFFF"/>
                </a:solidFill>
              </a:rPr>
              <a:t> 2024</a:t>
            </a:r>
          </a:p>
        </p:txBody>
      </p:sp>
      <p:pic>
        <p:nvPicPr>
          <p:cNvPr id="332" name="Picture 4"/>
          <p:cNvPicPr/>
          <p:nvPr/>
        </p:nvPicPr>
        <p:blipFill>
          <a:blip r:embed="rId3"/>
          <a:stretch/>
        </p:blipFill>
        <p:spPr>
          <a:xfrm>
            <a:off x="1438200" y="2161440"/>
            <a:ext cx="1973520" cy="1316160"/>
          </a:xfrm>
          <a:prstGeom prst="rect">
            <a:avLst/>
          </a:prstGeom>
          <a:ln w="0">
            <a:noFill/>
          </a:ln>
        </p:spPr>
      </p:pic>
      <p:pic>
        <p:nvPicPr>
          <p:cNvPr id="333" name="Picture 6"/>
          <p:cNvPicPr/>
          <p:nvPr/>
        </p:nvPicPr>
        <p:blipFill>
          <a:blip r:embed="rId4"/>
          <a:stretch/>
        </p:blipFill>
        <p:spPr>
          <a:xfrm>
            <a:off x="4020480" y="1092240"/>
            <a:ext cx="1428480" cy="952920"/>
          </a:xfrm>
          <a:prstGeom prst="rect">
            <a:avLst/>
          </a:prstGeom>
          <a:ln w="0">
            <a:noFill/>
          </a:ln>
        </p:spPr>
      </p:pic>
      <p:sp>
        <p:nvSpPr>
          <p:cNvPr id="334" name="TextBox 46"/>
          <p:cNvSpPr/>
          <p:nvPr/>
        </p:nvSpPr>
        <p:spPr>
          <a:xfrm>
            <a:off x="1308600" y="1759680"/>
            <a:ext cx="226152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000" b="1" strike="noStrike" spc="-1" dirty="0">
                <a:solidFill>
                  <a:schemeClr val="lt1"/>
                </a:solidFill>
                <a:latin typeface="Univers LT Pro 55"/>
              </a:rPr>
              <a:t>Studentaid.gov</a:t>
            </a:r>
            <a:endParaRPr lang="en-US" sz="2000" b="0" strike="noStrike" spc="-1" dirty="0">
              <a:solidFill>
                <a:srgbClr val="FFFFFF"/>
              </a:solidFill>
              <a:latin typeface="Arial"/>
            </a:endParaRPr>
          </a:p>
        </p:txBody>
      </p:sp>
      <p:sp>
        <p:nvSpPr>
          <p:cNvPr id="335" name="TextBox 51"/>
          <p:cNvSpPr/>
          <p:nvPr/>
        </p:nvSpPr>
        <p:spPr>
          <a:xfrm>
            <a:off x="710280" y="3820320"/>
            <a:ext cx="1469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strike="noStrike" spc="-1">
                <a:solidFill>
                  <a:schemeClr val="lt1"/>
                </a:solidFill>
                <a:latin typeface="Univers LT Pro 55"/>
              </a:rPr>
              <a:t>Federal Aid</a:t>
            </a:r>
            <a:endParaRPr lang="en-US" sz="1800" b="0" strike="noStrike" spc="-1">
              <a:solidFill>
                <a:srgbClr val="FFFFFF"/>
              </a:solidFill>
              <a:latin typeface="Arial"/>
            </a:endParaRPr>
          </a:p>
        </p:txBody>
      </p:sp>
      <p:cxnSp>
        <p:nvCxnSpPr>
          <p:cNvPr id="336" name="Straight Arrow Connector 50"/>
          <p:cNvCxnSpPr/>
          <p:nvPr/>
        </p:nvCxnSpPr>
        <p:spPr>
          <a:xfrm>
            <a:off x="2481840" y="3522600"/>
            <a:ext cx="249480" cy="324000"/>
          </a:xfrm>
          <a:prstGeom prst="straightConnector1">
            <a:avLst/>
          </a:prstGeom>
          <a:ln w="0">
            <a:solidFill>
              <a:srgbClr val="FFFFFF"/>
            </a:solidFill>
            <a:tailEnd type="triangle" w="med" len="med"/>
          </a:ln>
        </p:spPr>
      </p:cxnSp>
      <p:cxnSp>
        <p:nvCxnSpPr>
          <p:cNvPr id="337" name="Straight Arrow Connector 56"/>
          <p:cNvCxnSpPr/>
          <p:nvPr/>
        </p:nvCxnSpPr>
        <p:spPr>
          <a:xfrm flipH="1">
            <a:off x="2043360" y="3522600"/>
            <a:ext cx="249840" cy="324000"/>
          </a:xfrm>
          <a:prstGeom prst="straightConnector1">
            <a:avLst/>
          </a:prstGeom>
          <a:ln w="0">
            <a:solidFill>
              <a:srgbClr val="FFFFFF"/>
            </a:solidFill>
            <a:tailEnd type="triangle" w="med" len="med"/>
          </a:ln>
        </p:spPr>
      </p:cxnSp>
      <p:cxnSp>
        <p:nvCxnSpPr>
          <p:cNvPr id="338" name="Straight Connector 60"/>
          <p:cNvCxnSpPr/>
          <p:nvPr/>
        </p:nvCxnSpPr>
        <p:spPr>
          <a:xfrm>
            <a:off x="1438200" y="5089320"/>
            <a:ext cx="720" cy="592920"/>
          </a:xfrm>
          <a:prstGeom prst="straightConnector1">
            <a:avLst/>
          </a:prstGeom>
          <a:ln w="0">
            <a:solidFill>
              <a:srgbClr val="FFFFFF"/>
            </a:solidFill>
          </a:ln>
        </p:spPr>
      </p:cxnSp>
      <p:cxnSp>
        <p:nvCxnSpPr>
          <p:cNvPr id="339" name="Straight Connector 67"/>
          <p:cNvCxnSpPr/>
          <p:nvPr/>
        </p:nvCxnSpPr>
        <p:spPr>
          <a:xfrm>
            <a:off x="3190680" y="5097240"/>
            <a:ext cx="720" cy="592920"/>
          </a:xfrm>
          <a:prstGeom prst="straightConnector1">
            <a:avLst/>
          </a:prstGeom>
          <a:ln w="0">
            <a:solidFill>
              <a:srgbClr val="FFFFFF"/>
            </a:solidFill>
          </a:ln>
        </p:spPr>
      </p:cxnSp>
      <p:cxnSp>
        <p:nvCxnSpPr>
          <p:cNvPr id="340" name="Straight Arrow Connector 62"/>
          <p:cNvCxnSpPr/>
          <p:nvPr/>
        </p:nvCxnSpPr>
        <p:spPr>
          <a:xfrm>
            <a:off x="1456560" y="5681520"/>
            <a:ext cx="2208240" cy="720"/>
          </a:xfrm>
          <a:prstGeom prst="straightConnector1">
            <a:avLst/>
          </a:prstGeom>
          <a:ln w="0">
            <a:solidFill>
              <a:srgbClr val="FFFFFF"/>
            </a:solidFill>
            <a:tailEnd type="triangle" w="med" len="med"/>
          </a:ln>
        </p:spPr>
      </p:cxnSp>
      <p:sp>
        <p:nvSpPr>
          <p:cNvPr id="341" name="TextBox 19"/>
          <p:cNvSpPr/>
          <p:nvPr/>
        </p:nvSpPr>
        <p:spPr>
          <a:xfrm>
            <a:off x="3817440" y="4332960"/>
            <a:ext cx="186120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1" strike="noStrike" spc="-1">
                <a:solidFill>
                  <a:schemeClr val="lt1"/>
                </a:solidFill>
                <a:latin typeface="Univers LT Pro 55"/>
              </a:rPr>
              <a:t>HOPE Eligible Institution </a:t>
            </a:r>
            <a:endParaRPr lang="en-US" sz="1600" b="0" strike="noStrike" spc="-1">
              <a:solidFill>
                <a:srgbClr val="FFFFFF"/>
              </a:solidFill>
              <a:latin typeface="Arial"/>
            </a:endParaRPr>
          </a:p>
        </p:txBody>
      </p:sp>
      <p:pic>
        <p:nvPicPr>
          <p:cNvPr id="342" name="Picture 4"/>
          <p:cNvPicPr/>
          <p:nvPr/>
        </p:nvPicPr>
        <p:blipFill>
          <a:blip r:embed="rId5"/>
          <a:stretch/>
        </p:blipFill>
        <p:spPr>
          <a:xfrm>
            <a:off x="3849120" y="4948920"/>
            <a:ext cx="1758960" cy="1173240"/>
          </a:xfrm>
          <a:prstGeom prst="rect">
            <a:avLst/>
          </a:prstGeom>
          <a:ln w="0">
            <a:noFill/>
          </a:ln>
        </p:spPr>
      </p:pic>
      <p:sp>
        <p:nvSpPr>
          <p:cNvPr id="343" name="TextBox 21"/>
          <p:cNvSpPr/>
          <p:nvPr/>
        </p:nvSpPr>
        <p:spPr>
          <a:xfrm>
            <a:off x="2043720" y="3820320"/>
            <a:ext cx="2250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1" strike="noStrike" spc="-1">
                <a:solidFill>
                  <a:schemeClr val="lt1"/>
                </a:solidFill>
                <a:latin typeface="Univers LT Pro 55"/>
              </a:rPr>
              <a:t>GA State Aid</a:t>
            </a:r>
            <a:endParaRPr lang="en-US" sz="1800" b="0" strike="noStrike" spc="-1">
              <a:solidFill>
                <a:srgbClr val="FFFFFF"/>
              </a:solidFill>
              <a:latin typeface="Arial"/>
            </a:endParaRPr>
          </a:p>
        </p:txBody>
      </p:sp>
      <p:cxnSp>
        <p:nvCxnSpPr>
          <p:cNvPr id="344" name="Straight Arrow Connector 22"/>
          <p:cNvCxnSpPr>
            <a:endCxn id="334" idx="0"/>
          </p:cNvCxnSpPr>
          <p:nvPr/>
        </p:nvCxnSpPr>
        <p:spPr>
          <a:xfrm>
            <a:off x="2381760" y="1568880"/>
            <a:ext cx="57960" cy="191160"/>
          </a:xfrm>
          <a:prstGeom prst="straightConnector1">
            <a:avLst/>
          </a:prstGeom>
          <a:ln w="0">
            <a:solidFill>
              <a:srgbClr val="FFFFFF"/>
            </a:solidFill>
            <a:tailEnd type="triangle" w="med" len="med"/>
          </a:ln>
        </p:spPr>
      </p:cxnSp>
      <p:cxnSp>
        <p:nvCxnSpPr>
          <p:cNvPr id="345" name="Straight Connector 23"/>
          <p:cNvCxnSpPr/>
          <p:nvPr/>
        </p:nvCxnSpPr>
        <p:spPr>
          <a:xfrm flipH="1">
            <a:off x="2376720" y="1568880"/>
            <a:ext cx="1492560" cy="720"/>
          </a:xfrm>
          <a:prstGeom prst="straightConnector1">
            <a:avLst/>
          </a:prstGeom>
          <a:ln w="0">
            <a:solidFill>
              <a:srgbClr val="FFFFFF"/>
            </a:solidFill>
          </a:ln>
        </p:spPr>
      </p:cxnSp>
      <p:sp>
        <p:nvSpPr>
          <p:cNvPr id="346" name="PlaceHolder 3"/>
          <p:cNvSpPr>
            <a:spLocks noGrp="1"/>
          </p:cNvSpPr>
          <p:nvPr>
            <p:ph type="sldNum" idx="29"/>
          </p:nvPr>
        </p:nvSpPr>
        <p:spPr>
          <a:xfrm>
            <a:off x="8480520" y="6436080"/>
            <a:ext cx="600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rgbClr val="9BD6CE"/>
                </a:solidFill>
                <a:latin typeface="Calibri"/>
              </a:defRPr>
            </a:lvl1pPr>
          </a:lstStyle>
          <a:p>
            <a:pPr indent="0" algn="r" defTabSz="914400">
              <a:lnSpc>
                <a:spcPct val="100000"/>
              </a:lnSpc>
              <a:buNone/>
              <a:tabLst>
                <a:tab pos="0" algn="l"/>
              </a:tabLst>
            </a:pPr>
            <a:fld id="{93D3E72A-6425-418F-8D75-2CB0C791052F}" type="slidenum">
              <a:rPr lang="en-US" sz="1200" b="0" strike="noStrike" spc="-1">
                <a:solidFill>
                  <a:srgbClr val="9BD6CE"/>
                </a:solidFill>
                <a:latin typeface="Calibri"/>
              </a:rPr>
              <a:t>49</a:t>
            </a:fld>
            <a:endParaRPr lang="en-US" sz="1200" b="0" strike="noStrike" spc="-1">
              <a:solidFill>
                <a:srgbClr val="FFFFFF"/>
              </a:solidFill>
              <a:latin typeface="Times New Roman"/>
            </a:endParaRPr>
          </a:p>
        </p:txBody>
      </p:sp>
      <p:pic>
        <p:nvPicPr>
          <p:cNvPr id="347" name="Picture 8"/>
          <p:cNvPicPr/>
          <p:nvPr/>
        </p:nvPicPr>
        <p:blipFill>
          <a:blip r:embed="rId6"/>
          <a:stretch/>
        </p:blipFill>
        <p:spPr>
          <a:xfrm>
            <a:off x="616680" y="4220640"/>
            <a:ext cx="1704960" cy="1137240"/>
          </a:xfrm>
          <a:prstGeom prst="rect">
            <a:avLst/>
          </a:prstGeom>
          <a:ln w="0">
            <a:noFill/>
          </a:ln>
        </p:spPr>
      </p:pic>
      <p:pic>
        <p:nvPicPr>
          <p:cNvPr id="348" name="Picture 10"/>
          <p:cNvPicPr/>
          <p:nvPr/>
        </p:nvPicPr>
        <p:blipFill>
          <a:blip r:embed="rId7"/>
          <a:stretch/>
        </p:blipFill>
        <p:spPr>
          <a:xfrm>
            <a:off x="2606400" y="4201920"/>
            <a:ext cx="1137240" cy="113724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DF7A-339A-4DC6-AB31-E72EFC67CBA6}"/>
              </a:ext>
            </a:extLst>
          </p:cNvPr>
          <p:cNvSpPr>
            <a:spLocks noGrp="1"/>
          </p:cNvSpPr>
          <p:nvPr>
            <p:ph type="title"/>
          </p:nvPr>
        </p:nvSpPr>
        <p:spPr>
          <a:xfrm>
            <a:off x="0" y="1"/>
            <a:ext cx="9143999" cy="922492"/>
          </a:xfrm>
        </p:spPr>
        <p:txBody>
          <a:bodyPr/>
          <a:lstStyle/>
          <a:p>
            <a:r>
              <a:rPr lang="en-US" dirty="0"/>
              <a:t>Direct and Indirect Costs</a:t>
            </a:r>
          </a:p>
        </p:txBody>
      </p:sp>
      <p:sp>
        <p:nvSpPr>
          <p:cNvPr id="3" name="Content Placeholder 2">
            <a:extLst>
              <a:ext uri="{FF2B5EF4-FFF2-40B4-BE49-F238E27FC236}">
                <a16:creationId xmlns:a16="http://schemas.microsoft.com/office/drawing/2014/main" id="{AE033846-04AA-4C40-B4E1-EC2566228195}"/>
              </a:ext>
            </a:extLst>
          </p:cNvPr>
          <p:cNvSpPr>
            <a:spLocks noGrp="1"/>
          </p:cNvSpPr>
          <p:nvPr>
            <p:ph idx="1"/>
          </p:nvPr>
        </p:nvSpPr>
        <p:spPr>
          <a:xfrm>
            <a:off x="423028" y="1288994"/>
            <a:ext cx="8297941" cy="4785568"/>
          </a:xfrm>
        </p:spPr>
        <p:txBody>
          <a:bodyPr>
            <a:normAutofit fontScale="92500" lnSpcReduction="20000"/>
          </a:bodyPr>
          <a:lstStyle/>
          <a:p>
            <a:r>
              <a:rPr lang="en-US" dirty="0"/>
              <a:t>Direct Costs</a:t>
            </a:r>
          </a:p>
          <a:p>
            <a:pPr lvl="0"/>
            <a:r>
              <a:rPr lang="en-US" dirty="0"/>
              <a:t>Tuition and fees</a:t>
            </a:r>
          </a:p>
          <a:p>
            <a:pPr lvl="0"/>
            <a:r>
              <a:rPr lang="en-US" dirty="0"/>
              <a:t>On-campus housing</a:t>
            </a:r>
          </a:p>
          <a:p>
            <a:pPr lvl="0"/>
            <a:r>
              <a:rPr lang="en-US" dirty="0"/>
              <a:t>Meal plan</a:t>
            </a:r>
          </a:p>
          <a:p>
            <a:pPr lvl="0"/>
            <a:r>
              <a:rPr lang="en-US" dirty="0"/>
              <a:t>Parking permits</a:t>
            </a:r>
          </a:p>
          <a:p>
            <a:endParaRPr lang="en-US" dirty="0"/>
          </a:p>
          <a:p>
            <a:r>
              <a:rPr lang="en-US" dirty="0"/>
              <a:t>Indirect Costs</a:t>
            </a:r>
          </a:p>
          <a:p>
            <a:pPr lvl="0"/>
            <a:r>
              <a:rPr lang="en-US" dirty="0"/>
              <a:t>Books</a:t>
            </a:r>
          </a:p>
          <a:p>
            <a:pPr lvl="0"/>
            <a:r>
              <a:rPr lang="en-US" dirty="0"/>
              <a:t>Rent for off-campus housing</a:t>
            </a:r>
          </a:p>
          <a:p>
            <a:pPr lvl="0"/>
            <a:r>
              <a:rPr lang="en-US" dirty="0"/>
              <a:t>School supplies</a:t>
            </a:r>
          </a:p>
          <a:p>
            <a:pPr lvl="0"/>
            <a:r>
              <a:rPr lang="en-US" dirty="0"/>
              <a:t>Groceries </a:t>
            </a:r>
          </a:p>
          <a:p>
            <a:pPr lvl="0"/>
            <a:endParaRPr lang="en-US" dirty="0"/>
          </a:p>
          <a:p>
            <a:endParaRPr lang="en-US" dirty="0"/>
          </a:p>
        </p:txBody>
      </p:sp>
      <p:sp>
        <p:nvSpPr>
          <p:cNvPr id="4" name="Slide Number Placeholder 3">
            <a:extLst>
              <a:ext uri="{FF2B5EF4-FFF2-40B4-BE49-F238E27FC236}">
                <a16:creationId xmlns:a16="http://schemas.microsoft.com/office/drawing/2014/main" id="{851E6F0E-FF4B-46E2-9C72-DFC1DE41B7D4}"/>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5</a:t>
            </a:fld>
            <a:endParaRPr lang="en-US" dirty="0"/>
          </a:p>
        </p:txBody>
      </p:sp>
      <p:pic>
        <p:nvPicPr>
          <p:cNvPr id="7" name="Picture 6">
            <a:extLst>
              <a:ext uri="{FF2B5EF4-FFF2-40B4-BE49-F238E27FC236}">
                <a16:creationId xmlns:a16="http://schemas.microsoft.com/office/drawing/2014/main" id="{C1B8C0D7-264C-4705-8E0E-E93C1AC5F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229" y="2362200"/>
            <a:ext cx="3275536" cy="3124200"/>
          </a:xfrm>
          <a:prstGeom prst="rect">
            <a:avLst/>
          </a:prstGeom>
        </p:spPr>
      </p:pic>
    </p:spTree>
    <p:extLst>
      <p:ext uri="{BB962C8B-B14F-4D97-AF65-F5344CB8AC3E}">
        <p14:creationId xmlns:p14="http://schemas.microsoft.com/office/powerpoint/2010/main" val="3407904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3999" cy="922492"/>
          </a:xfrm>
        </p:spPr>
        <p:txBody>
          <a:bodyPr>
            <a:normAutofit fontScale="90000"/>
          </a:bodyPr>
          <a:lstStyle/>
          <a:p>
            <a:r>
              <a:rPr lang="en-US" dirty="0"/>
              <a:t> Completing the FAFSA</a:t>
            </a:r>
            <a:br>
              <a:rPr lang="en-US" dirty="0"/>
            </a:br>
            <a:r>
              <a:rPr lang="en-US" dirty="0"/>
              <a:t>(Free Application for Federal Student Aid)</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423028" y="1288994"/>
            <a:ext cx="8297941" cy="4785568"/>
          </a:xfrm>
        </p:spPr>
        <p:txBody>
          <a:bodyPr>
            <a:normAutofit/>
          </a:bodyPr>
          <a:lstStyle/>
          <a:p>
            <a:r>
              <a:rPr lang="en-US" dirty="0"/>
              <a:t>First step in financial aid search</a:t>
            </a:r>
          </a:p>
          <a:p>
            <a:r>
              <a:rPr lang="en-US" dirty="0"/>
              <a:t>Application is free</a:t>
            </a:r>
          </a:p>
          <a:p>
            <a:r>
              <a:rPr lang="en-US" dirty="0"/>
              <a:t>Begin by creating FSA ID</a:t>
            </a:r>
          </a:p>
          <a:p>
            <a:pPr lvl="1"/>
            <a:r>
              <a:rPr lang="en-US" dirty="0"/>
              <a:t>Use to sign your FAFSA</a:t>
            </a:r>
          </a:p>
          <a:p>
            <a:pPr lvl="1"/>
            <a:r>
              <a:rPr lang="en-US" dirty="0"/>
              <a:t>If dependent student, parent will also need an FSA ID</a:t>
            </a:r>
          </a:p>
          <a:p>
            <a:r>
              <a:rPr lang="en-US" dirty="0"/>
              <a:t>Find a FAFSA Completion event for help</a:t>
            </a:r>
          </a:p>
          <a:p>
            <a:pPr lvl="1"/>
            <a:r>
              <a:rPr lang="en-US" dirty="0"/>
              <a:t>Check with school counselor for financial aid </a:t>
            </a:r>
            <a:br>
              <a:rPr lang="en-US" dirty="0"/>
            </a:br>
            <a:r>
              <a:rPr lang="en-US" dirty="0"/>
              <a:t>nights or FAFSA workshops</a:t>
            </a:r>
          </a:p>
          <a:p>
            <a:pPr lvl="1"/>
            <a:r>
              <a:rPr lang="en-US" dirty="0"/>
              <a:t>Visit Gafutures.org for events nearby</a:t>
            </a:r>
          </a:p>
          <a:p>
            <a:r>
              <a:rPr lang="en-US" dirty="0"/>
              <a:t>Do not pay anyone to complete FAFSA </a:t>
            </a:r>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50</a:t>
            </a:fld>
            <a:endParaRPr lang="en-US" dirty="0"/>
          </a:p>
        </p:txBody>
      </p:sp>
      <p:pic>
        <p:nvPicPr>
          <p:cNvPr id="3" name="Picture 2" descr="A close up of a sign&#10;&#10;Description automatically generated">
            <a:extLst>
              <a:ext uri="{FF2B5EF4-FFF2-40B4-BE49-F238E27FC236}">
                <a16:creationId xmlns:a16="http://schemas.microsoft.com/office/drawing/2014/main" id="{E70CEA44-646A-457C-B1C5-187D093491C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33456" y="4509000"/>
            <a:ext cx="1447800" cy="1447800"/>
          </a:xfrm>
          <a:prstGeom prst="rect">
            <a:avLst/>
          </a:prstGeom>
        </p:spPr>
      </p:pic>
    </p:spTree>
    <p:extLst>
      <p:ext uri="{BB962C8B-B14F-4D97-AF65-F5344CB8AC3E}">
        <p14:creationId xmlns:p14="http://schemas.microsoft.com/office/powerpoint/2010/main" val="1120518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DF7A-339A-4DC6-AB31-E72EFC67CBA6}"/>
              </a:ext>
            </a:extLst>
          </p:cNvPr>
          <p:cNvSpPr>
            <a:spLocks noGrp="1"/>
          </p:cNvSpPr>
          <p:nvPr>
            <p:ph type="title"/>
          </p:nvPr>
        </p:nvSpPr>
        <p:spPr>
          <a:xfrm>
            <a:off x="0" y="1"/>
            <a:ext cx="9143999" cy="922492"/>
          </a:xfrm>
        </p:spPr>
        <p:txBody>
          <a:bodyPr/>
          <a:lstStyle/>
          <a:p>
            <a:r>
              <a:rPr lang="en-US" dirty="0"/>
              <a:t>Completing the FAFSA</a:t>
            </a:r>
          </a:p>
        </p:txBody>
      </p:sp>
      <p:sp>
        <p:nvSpPr>
          <p:cNvPr id="3" name="Slide Number Placeholder 2">
            <a:extLst>
              <a:ext uri="{FF2B5EF4-FFF2-40B4-BE49-F238E27FC236}">
                <a16:creationId xmlns:a16="http://schemas.microsoft.com/office/drawing/2014/main" id="{18F9B2AB-8FC3-451D-8B9D-E90FEC8B1295}"/>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51</a:t>
            </a:fld>
            <a:endParaRPr lang="en-US" dirty="0"/>
          </a:p>
        </p:txBody>
      </p:sp>
      <p:graphicFrame>
        <p:nvGraphicFramePr>
          <p:cNvPr id="9" name="Diagram 8">
            <a:extLst>
              <a:ext uri="{FF2B5EF4-FFF2-40B4-BE49-F238E27FC236}">
                <a16:creationId xmlns:a16="http://schemas.microsoft.com/office/drawing/2014/main" id="{DBC7FA98-4DCD-4752-8A9D-CF7D88C7C842}"/>
              </a:ext>
            </a:extLst>
          </p:cNvPr>
          <p:cNvGraphicFramePr/>
          <p:nvPr>
            <p:extLst>
              <p:ext uri="{D42A27DB-BD31-4B8C-83A1-F6EECF244321}">
                <p14:modId xmlns:p14="http://schemas.microsoft.com/office/powerpoint/2010/main" val="3051713504"/>
              </p:ext>
            </p:extLst>
          </p:nvPr>
        </p:nvGraphicFramePr>
        <p:xfrm>
          <a:off x="2484717" y="4745228"/>
          <a:ext cx="3620603" cy="615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screenshot of a computer&#10;&#10;Description automatically generated">
            <a:extLst>
              <a:ext uri="{FF2B5EF4-FFF2-40B4-BE49-F238E27FC236}">
                <a16:creationId xmlns:a16="http://schemas.microsoft.com/office/drawing/2014/main" id="{F8049AB7-6122-68A9-2073-A53051E2BF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855" r="1972"/>
          <a:stretch/>
        </p:blipFill>
        <p:spPr>
          <a:xfrm>
            <a:off x="1085851" y="1177290"/>
            <a:ext cx="6835139" cy="3368387"/>
          </a:xfrm>
          <a:prstGeom prst="rect">
            <a:avLst/>
          </a:prstGeom>
        </p:spPr>
      </p:pic>
    </p:spTree>
    <p:extLst>
      <p:ext uri="{BB962C8B-B14F-4D97-AF65-F5344CB8AC3E}">
        <p14:creationId xmlns:p14="http://schemas.microsoft.com/office/powerpoint/2010/main" val="761636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E91FBD8-CCE6-41BF-BEA2-AF32AC0F1CF8}"/>
              </a:ext>
            </a:extLst>
          </p:cNvPr>
          <p:cNvSpPr/>
          <p:nvPr/>
        </p:nvSpPr>
        <p:spPr>
          <a:xfrm>
            <a:off x="4881330" y="2320659"/>
            <a:ext cx="3581400" cy="3399911"/>
          </a:xfrm>
          <a:prstGeom prst="roundRect">
            <a:avLst/>
          </a:prstGeom>
          <a:solidFill>
            <a:srgbClr val="E1E9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nivers LT Pro 55" panose="020B0603020202020204" pitchFamily="34" charset="0"/>
            </a:endParaRPr>
          </a:p>
        </p:txBody>
      </p:sp>
      <p:sp>
        <p:nvSpPr>
          <p:cNvPr id="6" name="Rectangle: Rounded Corners 5">
            <a:extLst>
              <a:ext uri="{FF2B5EF4-FFF2-40B4-BE49-F238E27FC236}">
                <a16:creationId xmlns:a16="http://schemas.microsoft.com/office/drawing/2014/main" id="{4770E65C-E9CE-4FA7-A447-65D2E7B7F12D}"/>
              </a:ext>
            </a:extLst>
          </p:cNvPr>
          <p:cNvSpPr/>
          <p:nvPr/>
        </p:nvSpPr>
        <p:spPr>
          <a:xfrm>
            <a:off x="509407" y="2349399"/>
            <a:ext cx="3614453" cy="3324857"/>
          </a:xfrm>
          <a:prstGeom prst="roundRect">
            <a:avLst/>
          </a:prstGeom>
          <a:solidFill>
            <a:srgbClr val="9BD6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46FDF7A-339A-4DC6-AB31-E72EFC67CBA6}"/>
              </a:ext>
            </a:extLst>
          </p:cNvPr>
          <p:cNvSpPr>
            <a:spLocks noGrp="1"/>
          </p:cNvSpPr>
          <p:nvPr>
            <p:ph type="title"/>
          </p:nvPr>
        </p:nvSpPr>
        <p:spPr/>
        <p:txBody>
          <a:bodyPr>
            <a:normAutofit fontScale="90000"/>
          </a:bodyPr>
          <a:lstStyle/>
          <a:p>
            <a:br>
              <a:rPr lang="en-US" dirty="0"/>
            </a:br>
            <a:r>
              <a:rPr lang="en-US" dirty="0"/>
              <a:t>When to Submit the FAFSA</a:t>
            </a:r>
            <a:br>
              <a:rPr lang="en-US" dirty="0"/>
            </a:br>
            <a:endParaRPr lang="en-US" dirty="0"/>
          </a:p>
        </p:txBody>
      </p:sp>
      <p:sp>
        <p:nvSpPr>
          <p:cNvPr id="5" name="Slide Number Placeholder 4">
            <a:extLst>
              <a:ext uri="{FF2B5EF4-FFF2-40B4-BE49-F238E27FC236}">
                <a16:creationId xmlns:a16="http://schemas.microsoft.com/office/drawing/2014/main" id="{C765BEF3-57FF-4B05-B328-0C22E86E3E36}"/>
              </a:ext>
            </a:extLst>
          </p:cNvPr>
          <p:cNvSpPr>
            <a:spLocks noGrp="1"/>
          </p:cNvSpPr>
          <p:nvPr>
            <p:ph type="sldNum" sz="quarter" idx="12"/>
          </p:nvPr>
        </p:nvSpPr>
        <p:spPr/>
        <p:txBody>
          <a:bodyPr/>
          <a:lstStyle/>
          <a:p>
            <a:fld id="{B7E8C47A-6F4F-4ACC-A320-EBAABBC2BD65}" type="slidenum">
              <a:rPr lang="en-US" smtClean="0"/>
              <a:t>52</a:t>
            </a:fld>
            <a:endParaRPr lang="en-US" dirty="0"/>
          </a:p>
        </p:txBody>
      </p:sp>
      <p:sp>
        <p:nvSpPr>
          <p:cNvPr id="3" name="Rectangle: Rounded Corners 2">
            <a:extLst>
              <a:ext uri="{FF2B5EF4-FFF2-40B4-BE49-F238E27FC236}">
                <a16:creationId xmlns:a16="http://schemas.microsoft.com/office/drawing/2014/main" id="{28BDB667-D7A2-4F6C-B221-D544C5E8D148}"/>
              </a:ext>
            </a:extLst>
          </p:cNvPr>
          <p:cNvSpPr/>
          <p:nvPr/>
        </p:nvSpPr>
        <p:spPr>
          <a:xfrm>
            <a:off x="509407" y="1183743"/>
            <a:ext cx="3614453" cy="1084688"/>
          </a:xfrm>
          <a:prstGeom prst="roundRect">
            <a:avLst/>
          </a:prstGeom>
          <a:solidFill>
            <a:srgbClr val="9BD6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nivers LT Pro 55" panose="020B0603020202020204" pitchFamily="34" charset="0"/>
              </a:rPr>
              <a:t>FAFSA</a:t>
            </a:r>
          </a:p>
          <a:p>
            <a:pPr algn="ctr"/>
            <a:r>
              <a:rPr lang="en-US" sz="3200" b="1" dirty="0">
                <a:solidFill>
                  <a:schemeClr val="tx1"/>
                </a:solidFill>
                <a:latin typeface="Univers LT Pro 55" panose="020B0603020202020204" pitchFamily="34" charset="0"/>
              </a:rPr>
              <a:t>2024-2025</a:t>
            </a:r>
          </a:p>
        </p:txBody>
      </p:sp>
      <p:sp>
        <p:nvSpPr>
          <p:cNvPr id="10" name="Rectangle 9">
            <a:extLst>
              <a:ext uri="{FF2B5EF4-FFF2-40B4-BE49-F238E27FC236}">
                <a16:creationId xmlns:a16="http://schemas.microsoft.com/office/drawing/2014/main" id="{2AA5A751-90E3-4B30-AD86-2182BCF07ADB}"/>
              </a:ext>
            </a:extLst>
          </p:cNvPr>
          <p:cNvSpPr/>
          <p:nvPr/>
        </p:nvSpPr>
        <p:spPr>
          <a:xfrm>
            <a:off x="509407" y="2826820"/>
            <a:ext cx="1371600" cy="461665"/>
          </a:xfrm>
          <a:prstGeom prst="rect">
            <a:avLst/>
          </a:prstGeom>
        </p:spPr>
        <p:txBody>
          <a:bodyPr wrap="square">
            <a:spAutoFit/>
          </a:bodyPr>
          <a:lstStyle/>
          <a:p>
            <a:pPr algn="ctr"/>
            <a:r>
              <a:rPr lang="en-US" sz="2400" b="1" dirty="0">
                <a:latin typeface="Univers LT Pro 55" panose="020B0603020202020204" pitchFamily="34" charset="0"/>
              </a:rPr>
              <a:t>Fall 2024</a:t>
            </a:r>
          </a:p>
        </p:txBody>
      </p:sp>
      <p:sp>
        <p:nvSpPr>
          <p:cNvPr id="11" name="Rectangle 10">
            <a:extLst>
              <a:ext uri="{FF2B5EF4-FFF2-40B4-BE49-F238E27FC236}">
                <a16:creationId xmlns:a16="http://schemas.microsoft.com/office/drawing/2014/main" id="{1BFD5436-66E2-4764-8779-8A36FC8813F7}"/>
              </a:ext>
            </a:extLst>
          </p:cNvPr>
          <p:cNvSpPr/>
          <p:nvPr/>
        </p:nvSpPr>
        <p:spPr>
          <a:xfrm>
            <a:off x="1440333" y="3480118"/>
            <a:ext cx="1752600" cy="461665"/>
          </a:xfrm>
          <a:prstGeom prst="rect">
            <a:avLst/>
          </a:prstGeom>
        </p:spPr>
        <p:txBody>
          <a:bodyPr wrap="square">
            <a:spAutoFit/>
          </a:bodyPr>
          <a:lstStyle/>
          <a:p>
            <a:pPr algn="ctr"/>
            <a:r>
              <a:rPr lang="en-US" sz="2400" b="1" dirty="0">
                <a:latin typeface="Univers LT Pro 55" panose="020B0603020202020204" pitchFamily="34" charset="0"/>
              </a:rPr>
              <a:t>Spring 2025</a:t>
            </a:r>
          </a:p>
        </p:txBody>
      </p:sp>
      <p:sp>
        <p:nvSpPr>
          <p:cNvPr id="17" name="Rectangle: Rounded Corners 16">
            <a:extLst>
              <a:ext uri="{FF2B5EF4-FFF2-40B4-BE49-F238E27FC236}">
                <a16:creationId xmlns:a16="http://schemas.microsoft.com/office/drawing/2014/main" id="{DF57B694-5A9F-4153-8718-A83A1D09209F}"/>
              </a:ext>
            </a:extLst>
          </p:cNvPr>
          <p:cNvSpPr/>
          <p:nvPr/>
        </p:nvSpPr>
        <p:spPr>
          <a:xfrm>
            <a:off x="4881330" y="1194561"/>
            <a:ext cx="3581400" cy="1064239"/>
          </a:xfrm>
          <a:prstGeom prst="roundRect">
            <a:avLst/>
          </a:prstGeom>
          <a:solidFill>
            <a:srgbClr val="E1E9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nivers LT Pro 55" panose="020B0603020202020204" pitchFamily="34" charset="0"/>
              </a:rPr>
              <a:t>FAFSA</a:t>
            </a:r>
          </a:p>
          <a:p>
            <a:pPr algn="ctr"/>
            <a:r>
              <a:rPr lang="en-US" sz="3200" b="1" dirty="0">
                <a:solidFill>
                  <a:schemeClr val="tx1"/>
                </a:solidFill>
                <a:latin typeface="Univers LT Pro 55" panose="020B0603020202020204" pitchFamily="34" charset="0"/>
              </a:rPr>
              <a:t>2025 - 2026</a:t>
            </a:r>
          </a:p>
        </p:txBody>
      </p:sp>
      <p:sp>
        <p:nvSpPr>
          <p:cNvPr id="19" name="Rectangle 18">
            <a:extLst>
              <a:ext uri="{FF2B5EF4-FFF2-40B4-BE49-F238E27FC236}">
                <a16:creationId xmlns:a16="http://schemas.microsoft.com/office/drawing/2014/main" id="{E1F30991-8B0E-4520-9FD8-9A208F08BFED}"/>
              </a:ext>
            </a:extLst>
          </p:cNvPr>
          <p:cNvSpPr/>
          <p:nvPr/>
        </p:nvSpPr>
        <p:spPr>
          <a:xfrm>
            <a:off x="4873958" y="2826820"/>
            <a:ext cx="1371600" cy="461665"/>
          </a:xfrm>
          <a:prstGeom prst="rect">
            <a:avLst/>
          </a:prstGeom>
        </p:spPr>
        <p:txBody>
          <a:bodyPr wrap="square">
            <a:spAutoFit/>
          </a:bodyPr>
          <a:lstStyle/>
          <a:p>
            <a:pPr algn="ctr"/>
            <a:r>
              <a:rPr lang="en-US" sz="2400" b="1" dirty="0">
                <a:latin typeface="Univers LT Pro 55" panose="020B0603020202020204" pitchFamily="34" charset="0"/>
              </a:rPr>
              <a:t>Fall 2025</a:t>
            </a:r>
          </a:p>
        </p:txBody>
      </p:sp>
      <p:sp>
        <p:nvSpPr>
          <p:cNvPr id="20" name="Rectangle 19">
            <a:extLst>
              <a:ext uri="{FF2B5EF4-FFF2-40B4-BE49-F238E27FC236}">
                <a16:creationId xmlns:a16="http://schemas.microsoft.com/office/drawing/2014/main" id="{FB20F24C-51D9-4BC3-9D84-41E1DBF5796C}"/>
              </a:ext>
            </a:extLst>
          </p:cNvPr>
          <p:cNvSpPr/>
          <p:nvPr/>
        </p:nvSpPr>
        <p:spPr>
          <a:xfrm>
            <a:off x="5833830" y="3480118"/>
            <a:ext cx="1676400" cy="461665"/>
          </a:xfrm>
          <a:prstGeom prst="rect">
            <a:avLst/>
          </a:prstGeom>
        </p:spPr>
        <p:txBody>
          <a:bodyPr wrap="square">
            <a:spAutoFit/>
          </a:bodyPr>
          <a:lstStyle/>
          <a:p>
            <a:pPr algn="ctr"/>
            <a:r>
              <a:rPr lang="en-US" sz="2400" b="1" dirty="0">
                <a:latin typeface="Univers LT Pro 55" panose="020B0603020202020204" pitchFamily="34" charset="0"/>
              </a:rPr>
              <a:t>Spring 2026</a:t>
            </a:r>
          </a:p>
        </p:txBody>
      </p:sp>
      <p:sp>
        <p:nvSpPr>
          <p:cNvPr id="24" name="TextBox 23">
            <a:extLst>
              <a:ext uri="{FF2B5EF4-FFF2-40B4-BE49-F238E27FC236}">
                <a16:creationId xmlns:a16="http://schemas.microsoft.com/office/drawing/2014/main" id="{9A61B71E-C127-4351-BA44-D4B10E07731D}"/>
              </a:ext>
            </a:extLst>
          </p:cNvPr>
          <p:cNvSpPr txBox="1"/>
          <p:nvPr/>
        </p:nvSpPr>
        <p:spPr>
          <a:xfrm>
            <a:off x="609600" y="5507894"/>
            <a:ext cx="2743200" cy="369332"/>
          </a:xfrm>
          <a:prstGeom prst="rect">
            <a:avLst/>
          </a:prstGeom>
          <a:noFill/>
        </p:spPr>
        <p:txBody>
          <a:bodyPr wrap="square" rtlCol="0">
            <a:spAutoFit/>
          </a:bodyPr>
          <a:lstStyle/>
          <a:p>
            <a:endParaRPr lang="en-US" dirty="0"/>
          </a:p>
        </p:txBody>
      </p:sp>
      <p:sp>
        <p:nvSpPr>
          <p:cNvPr id="25" name="TextBox 24">
            <a:extLst>
              <a:ext uri="{FF2B5EF4-FFF2-40B4-BE49-F238E27FC236}">
                <a16:creationId xmlns:a16="http://schemas.microsoft.com/office/drawing/2014/main" id="{CFC351A7-5076-4B10-B660-CEA8EF85E712}"/>
              </a:ext>
            </a:extLst>
          </p:cNvPr>
          <p:cNvSpPr txBox="1"/>
          <p:nvPr/>
        </p:nvSpPr>
        <p:spPr>
          <a:xfrm>
            <a:off x="5123521" y="5507894"/>
            <a:ext cx="2730941" cy="369332"/>
          </a:xfrm>
          <a:prstGeom prst="rect">
            <a:avLst/>
          </a:prstGeom>
          <a:noFill/>
        </p:spPr>
        <p:txBody>
          <a:bodyPr wrap="square" rtlCol="0">
            <a:spAutoFit/>
          </a:bodyPr>
          <a:lstStyle/>
          <a:p>
            <a:endParaRPr lang="en-US" dirty="0"/>
          </a:p>
        </p:txBody>
      </p:sp>
      <p:sp>
        <p:nvSpPr>
          <p:cNvPr id="30" name="Rectangle 29">
            <a:extLst>
              <a:ext uri="{FF2B5EF4-FFF2-40B4-BE49-F238E27FC236}">
                <a16:creationId xmlns:a16="http://schemas.microsoft.com/office/drawing/2014/main" id="{11EE38F1-9C4D-472C-B70C-6C6CEEFA76FD}"/>
              </a:ext>
            </a:extLst>
          </p:cNvPr>
          <p:cNvSpPr/>
          <p:nvPr/>
        </p:nvSpPr>
        <p:spPr>
          <a:xfrm>
            <a:off x="2103337" y="4212382"/>
            <a:ext cx="1981200" cy="461665"/>
          </a:xfrm>
          <a:prstGeom prst="rect">
            <a:avLst/>
          </a:prstGeom>
        </p:spPr>
        <p:txBody>
          <a:bodyPr wrap="square">
            <a:spAutoFit/>
          </a:bodyPr>
          <a:lstStyle/>
          <a:p>
            <a:pPr algn="ctr"/>
            <a:r>
              <a:rPr lang="en-US" sz="2400" b="1" dirty="0">
                <a:latin typeface="Univers LT Pro 55" panose="020B0603020202020204" pitchFamily="34" charset="0"/>
              </a:rPr>
              <a:t>Summer 2025</a:t>
            </a:r>
          </a:p>
        </p:txBody>
      </p:sp>
      <p:sp>
        <p:nvSpPr>
          <p:cNvPr id="31" name="Rectangle 30">
            <a:extLst>
              <a:ext uri="{FF2B5EF4-FFF2-40B4-BE49-F238E27FC236}">
                <a16:creationId xmlns:a16="http://schemas.microsoft.com/office/drawing/2014/main" id="{FBCCC1E3-ABA2-4039-9B6F-7E6D8E9C63CB}"/>
              </a:ext>
            </a:extLst>
          </p:cNvPr>
          <p:cNvSpPr/>
          <p:nvPr/>
        </p:nvSpPr>
        <p:spPr>
          <a:xfrm>
            <a:off x="6480665" y="4212382"/>
            <a:ext cx="1981200" cy="461665"/>
          </a:xfrm>
          <a:prstGeom prst="rect">
            <a:avLst/>
          </a:prstGeom>
        </p:spPr>
        <p:txBody>
          <a:bodyPr wrap="square">
            <a:spAutoFit/>
          </a:bodyPr>
          <a:lstStyle/>
          <a:p>
            <a:pPr algn="ctr"/>
            <a:r>
              <a:rPr lang="en-US" sz="2400" b="1" dirty="0">
                <a:latin typeface="Univers LT Pro 55" panose="020B0603020202020204" pitchFamily="34" charset="0"/>
              </a:rPr>
              <a:t>Summer 2026</a:t>
            </a:r>
          </a:p>
        </p:txBody>
      </p:sp>
      <p:sp>
        <p:nvSpPr>
          <p:cNvPr id="32" name="Wave 31">
            <a:extLst>
              <a:ext uri="{FF2B5EF4-FFF2-40B4-BE49-F238E27FC236}">
                <a16:creationId xmlns:a16="http://schemas.microsoft.com/office/drawing/2014/main" id="{640AD9F9-AFD6-410A-8D60-809E9319E7FD}"/>
              </a:ext>
            </a:extLst>
          </p:cNvPr>
          <p:cNvSpPr/>
          <p:nvPr/>
        </p:nvSpPr>
        <p:spPr>
          <a:xfrm>
            <a:off x="548729" y="5469784"/>
            <a:ext cx="3535808" cy="788479"/>
          </a:xfrm>
          <a:prstGeom prst="wave">
            <a:avLst>
              <a:gd name="adj1" fmla="val 12500"/>
              <a:gd name="adj2" fmla="val -188"/>
            </a:avLst>
          </a:prstGeom>
          <a:solidFill>
            <a:srgbClr val="9BD6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Univers LT Pro 55" panose="020B0603020202020204" pitchFamily="34" charset="0"/>
              </a:rPr>
              <a:t>Available</a:t>
            </a:r>
          </a:p>
          <a:p>
            <a:pPr algn="ctr"/>
            <a:r>
              <a:rPr lang="en-US" sz="1600" dirty="0">
                <a:solidFill>
                  <a:schemeClr val="tx1"/>
                </a:solidFill>
                <a:latin typeface="Univers LT Pro 55" panose="020B0603020202020204" pitchFamily="34" charset="0"/>
              </a:rPr>
              <a:t>December 31</a:t>
            </a:r>
            <a:r>
              <a:rPr lang="en-US" sz="1600" baseline="30000" dirty="0">
                <a:solidFill>
                  <a:schemeClr val="tx1"/>
                </a:solidFill>
                <a:latin typeface="Univers LT Pro 55" panose="020B0603020202020204" pitchFamily="34" charset="0"/>
              </a:rPr>
              <a:t>st</a:t>
            </a:r>
            <a:r>
              <a:rPr lang="en-US" sz="1600" dirty="0">
                <a:solidFill>
                  <a:schemeClr val="tx1"/>
                </a:solidFill>
                <a:latin typeface="Univers LT Pro 55" panose="020B0603020202020204" pitchFamily="34" charset="0"/>
              </a:rPr>
              <a:t> 2023</a:t>
            </a:r>
          </a:p>
        </p:txBody>
      </p:sp>
      <p:sp>
        <p:nvSpPr>
          <p:cNvPr id="33" name="Wave 32">
            <a:extLst>
              <a:ext uri="{FF2B5EF4-FFF2-40B4-BE49-F238E27FC236}">
                <a16:creationId xmlns:a16="http://schemas.microsoft.com/office/drawing/2014/main" id="{07439C8E-BD4A-4B6E-823C-6527578B08E1}"/>
              </a:ext>
            </a:extLst>
          </p:cNvPr>
          <p:cNvSpPr/>
          <p:nvPr/>
        </p:nvSpPr>
        <p:spPr>
          <a:xfrm>
            <a:off x="4806098" y="5506531"/>
            <a:ext cx="3581400" cy="788479"/>
          </a:xfrm>
          <a:prstGeom prst="wave">
            <a:avLst/>
          </a:prstGeom>
          <a:solidFill>
            <a:srgbClr val="E1E9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Univers LT Pro 55" panose="020B0603020202020204" pitchFamily="34" charset="0"/>
              </a:rPr>
              <a:t>Available </a:t>
            </a:r>
          </a:p>
          <a:p>
            <a:pPr algn="ctr"/>
            <a:r>
              <a:rPr lang="en-US" sz="1600" dirty="0">
                <a:solidFill>
                  <a:schemeClr val="tx1"/>
                </a:solidFill>
                <a:latin typeface="Univers LT Pro 55" panose="020B0603020202020204" pitchFamily="34" charset="0"/>
              </a:rPr>
              <a:t>December 1</a:t>
            </a:r>
            <a:r>
              <a:rPr lang="en-US" sz="1600" baseline="30000" dirty="0">
                <a:solidFill>
                  <a:schemeClr val="tx1"/>
                </a:solidFill>
                <a:latin typeface="Univers LT Pro 55" panose="020B0603020202020204" pitchFamily="34" charset="0"/>
              </a:rPr>
              <a:t>st</a:t>
            </a:r>
            <a:r>
              <a:rPr lang="en-US" sz="1600" dirty="0">
                <a:solidFill>
                  <a:schemeClr val="tx1"/>
                </a:solidFill>
                <a:latin typeface="Univers LT Pro 55" panose="020B0603020202020204" pitchFamily="34" charset="0"/>
              </a:rPr>
              <a:t> 2024</a:t>
            </a:r>
          </a:p>
        </p:txBody>
      </p:sp>
      <p:sp>
        <p:nvSpPr>
          <p:cNvPr id="34" name="Rectangle 33">
            <a:extLst>
              <a:ext uri="{FF2B5EF4-FFF2-40B4-BE49-F238E27FC236}">
                <a16:creationId xmlns:a16="http://schemas.microsoft.com/office/drawing/2014/main" id="{6FE69A4D-F64A-4851-8933-57B230BCD3CD}"/>
              </a:ext>
            </a:extLst>
          </p:cNvPr>
          <p:cNvSpPr/>
          <p:nvPr/>
        </p:nvSpPr>
        <p:spPr>
          <a:xfrm>
            <a:off x="723900" y="4967635"/>
            <a:ext cx="2766014" cy="461665"/>
          </a:xfrm>
          <a:prstGeom prst="rect">
            <a:avLst/>
          </a:prstGeom>
        </p:spPr>
        <p:txBody>
          <a:bodyPr wrap="none">
            <a:spAutoFit/>
          </a:bodyPr>
          <a:lstStyle/>
          <a:p>
            <a:r>
              <a:rPr lang="en-US" sz="2400" i="1" dirty="0">
                <a:latin typeface="Univers LT Pro 55" panose="020B0603020202020204" pitchFamily="34" charset="0"/>
              </a:rPr>
              <a:t>Use 2022 tax returns</a:t>
            </a:r>
          </a:p>
        </p:txBody>
      </p:sp>
      <p:sp>
        <p:nvSpPr>
          <p:cNvPr id="35" name="Rectangle 34">
            <a:extLst>
              <a:ext uri="{FF2B5EF4-FFF2-40B4-BE49-F238E27FC236}">
                <a16:creationId xmlns:a16="http://schemas.microsoft.com/office/drawing/2014/main" id="{5BA27E94-3455-4383-9741-980E3CF720BB}"/>
              </a:ext>
            </a:extLst>
          </p:cNvPr>
          <p:cNvSpPr/>
          <p:nvPr/>
        </p:nvSpPr>
        <p:spPr>
          <a:xfrm>
            <a:off x="4912296" y="4967635"/>
            <a:ext cx="3434208" cy="461665"/>
          </a:xfrm>
          <a:prstGeom prst="rect">
            <a:avLst/>
          </a:prstGeom>
        </p:spPr>
        <p:txBody>
          <a:bodyPr wrap="square">
            <a:spAutoFit/>
          </a:bodyPr>
          <a:lstStyle/>
          <a:p>
            <a:pPr algn="ctr"/>
            <a:r>
              <a:rPr lang="en-US" sz="2400" i="1" dirty="0">
                <a:latin typeface="Univers LT Pro 55" panose="020B0603020202020204" pitchFamily="34" charset="0"/>
              </a:rPr>
              <a:t>Use 2023 tax returns</a:t>
            </a:r>
          </a:p>
        </p:txBody>
      </p:sp>
      <p:sp>
        <p:nvSpPr>
          <p:cNvPr id="7" name="TextBox 6">
            <a:extLst>
              <a:ext uri="{FF2B5EF4-FFF2-40B4-BE49-F238E27FC236}">
                <a16:creationId xmlns:a16="http://schemas.microsoft.com/office/drawing/2014/main" id="{BC50BF2A-8014-4F37-9307-C8D0DA2C5CAA}"/>
              </a:ext>
            </a:extLst>
          </p:cNvPr>
          <p:cNvSpPr txBox="1"/>
          <p:nvPr/>
        </p:nvSpPr>
        <p:spPr>
          <a:xfrm>
            <a:off x="1326033" y="2474290"/>
            <a:ext cx="1981200" cy="369332"/>
          </a:xfrm>
          <a:prstGeom prst="rect">
            <a:avLst/>
          </a:prstGeom>
          <a:noFill/>
        </p:spPr>
        <p:txBody>
          <a:bodyPr wrap="square" rtlCol="0">
            <a:spAutoFit/>
          </a:bodyPr>
          <a:lstStyle/>
          <a:p>
            <a:pPr algn="ctr"/>
            <a:r>
              <a:rPr lang="en-US" b="1" i="1" dirty="0">
                <a:latin typeface="Univers LT Pro 55" panose="020B0603020202020204" pitchFamily="34" charset="0"/>
              </a:rPr>
              <a:t>If attending:</a:t>
            </a:r>
          </a:p>
        </p:txBody>
      </p:sp>
      <p:sp>
        <p:nvSpPr>
          <p:cNvPr id="23" name="TextBox 22">
            <a:extLst>
              <a:ext uri="{FF2B5EF4-FFF2-40B4-BE49-F238E27FC236}">
                <a16:creationId xmlns:a16="http://schemas.microsoft.com/office/drawing/2014/main" id="{38C39174-A054-4F53-B35F-B02E0F239E56}"/>
              </a:ext>
            </a:extLst>
          </p:cNvPr>
          <p:cNvSpPr txBox="1"/>
          <p:nvPr/>
        </p:nvSpPr>
        <p:spPr>
          <a:xfrm>
            <a:off x="5681430" y="2451217"/>
            <a:ext cx="1981200" cy="369332"/>
          </a:xfrm>
          <a:prstGeom prst="rect">
            <a:avLst/>
          </a:prstGeom>
          <a:noFill/>
        </p:spPr>
        <p:txBody>
          <a:bodyPr wrap="square" rtlCol="0">
            <a:spAutoFit/>
          </a:bodyPr>
          <a:lstStyle/>
          <a:p>
            <a:pPr algn="ctr"/>
            <a:r>
              <a:rPr lang="en-US" b="1" i="1" dirty="0">
                <a:latin typeface="Univers LT Pro 55" panose="020B0603020202020204" pitchFamily="34" charset="0"/>
              </a:rPr>
              <a:t>If attending:</a:t>
            </a:r>
          </a:p>
        </p:txBody>
      </p:sp>
    </p:spTree>
    <p:extLst>
      <p:ext uri="{BB962C8B-B14F-4D97-AF65-F5344CB8AC3E}">
        <p14:creationId xmlns:p14="http://schemas.microsoft.com/office/powerpoint/2010/main" val="3420311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7">
            <a:extLst>
              <a:ext uri="{FF2B5EF4-FFF2-40B4-BE49-F238E27FC236}">
                <a16:creationId xmlns:a16="http://schemas.microsoft.com/office/drawing/2014/main" id="{B2B29B49-D93F-44AE-A7CE-34DFE7E3982E}"/>
              </a:ext>
            </a:extLst>
          </p:cNvPr>
          <p:cNvSpPr txBox="1">
            <a:spLocks/>
          </p:cNvSpPr>
          <p:nvPr/>
        </p:nvSpPr>
        <p:spPr>
          <a:xfrm>
            <a:off x="422275" y="1289050"/>
            <a:ext cx="8299450" cy="4784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Social Security number </a:t>
            </a:r>
            <a:r>
              <a:rPr lang="en-US" sz="1800" i="1" dirty="0"/>
              <a:t>(Alien Registration Number, if not a U.S. citizen)</a:t>
            </a:r>
            <a:endParaRPr lang="en-US" dirty="0"/>
          </a:p>
          <a:p>
            <a:r>
              <a:rPr lang="en-US" dirty="0"/>
              <a:t>Federal income tax returns, W-2s and other records of money earned</a:t>
            </a:r>
          </a:p>
          <a:p>
            <a:r>
              <a:rPr lang="en-US" dirty="0"/>
              <a:t>Bank statements and investment                                records </a:t>
            </a:r>
            <a:r>
              <a:rPr lang="en-US" sz="1800" i="1" dirty="0"/>
              <a:t>(if applicable)</a:t>
            </a:r>
          </a:p>
          <a:p>
            <a:r>
              <a:rPr lang="en-US" dirty="0"/>
              <a:t>Records of untaxed income </a:t>
            </a:r>
            <a:r>
              <a:rPr lang="en-US" sz="1800" i="1" dirty="0"/>
              <a:t>(if applicable)</a:t>
            </a:r>
          </a:p>
          <a:p>
            <a:r>
              <a:rPr lang="en-US" dirty="0"/>
              <a:t>An FSA ID to sign electronically</a:t>
            </a:r>
          </a:p>
        </p:txBody>
      </p:sp>
      <p:sp>
        <p:nvSpPr>
          <p:cNvPr id="19458" name="Rectangle 2"/>
          <p:cNvSpPr>
            <a:spLocks noGrp="1" noChangeArrowheads="1"/>
          </p:cNvSpPr>
          <p:nvPr>
            <p:ph type="title"/>
          </p:nvPr>
        </p:nvSpPr>
        <p:spPr>
          <a:xfrm>
            <a:off x="0" y="1"/>
            <a:ext cx="9143999" cy="922492"/>
          </a:xfrm>
        </p:spPr>
        <p:txBody>
          <a:bodyPr>
            <a:normAutofit/>
          </a:bodyPr>
          <a:lstStyle/>
          <a:p>
            <a:r>
              <a:rPr lang="en-US" dirty="0"/>
              <a:t>What Is Needed to Complete the FAFSA</a:t>
            </a:r>
          </a:p>
        </p:txBody>
      </p:sp>
      <p:pic>
        <p:nvPicPr>
          <p:cNvPr id="10" name="Content Placeholder 9" descr="image_07.png"/>
          <p:cNvPicPr>
            <a:picLocks noGrp="1" noChangeAspect="1"/>
          </p:cNvPicPr>
          <p:nvPr>
            <p:ph idx="1"/>
          </p:nvPr>
        </p:nvPicPr>
        <p:blipFill>
          <a:blip r:embed="rId3" cstate="print"/>
          <a:stretch>
            <a:fillRect/>
          </a:stretch>
        </p:blipFill>
        <p:spPr>
          <a:xfrm>
            <a:off x="7087669" y="3688422"/>
            <a:ext cx="1790265" cy="2385353"/>
          </a:xfrm>
        </p:spPr>
      </p:pic>
      <p:sp>
        <p:nvSpPr>
          <p:cNvPr id="26629" name="Slide Number Placeholder 4"/>
          <p:cNvSpPr>
            <a:spLocks noGrp="1"/>
          </p:cNvSpPr>
          <p:nvPr>
            <p:ph type="sldNum" sz="quarter" idx="12"/>
          </p:nvPr>
        </p:nvSpPr>
        <p:spPr>
          <a:xfrm>
            <a:off x="8480452" y="6436231"/>
            <a:ext cx="601339" cy="365125"/>
          </a:xfrm>
        </p:spPr>
        <p:txBody>
          <a:bodyPr/>
          <a:lstStyle/>
          <a:p>
            <a:fld id="{93E34FDA-56EC-49E6-9DA3-991DA1997594}"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3999" cy="922492"/>
          </a:xfrm>
        </p:spPr>
        <p:txBody>
          <a:bodyPr>
            <a:normAutofit/>
          </a:bodyPr>
          <a:lstStyle/>
          <a:p>
            <a:r>
              <a:rPr lang="en-US" dirty="0"/>
              <a:t>Steps to Creating an FSA ID</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423028" y="1288994"/>
            <a:ext cx="8297941" cy="4785568"/>
          </a:xfrm>
        </p:spPr>
        <p:txBody>
          <a:bodyPr>
            <a:normAutofit/>
          </a:bodyPr>
          <a:lstStyle/>
          <a:p>
            <a:r>
              <a:rPr lang="en-US" dirty="0"/>
              <a:t>Go to studentaid.gov and click the link to create an FSA ID</a:t>
            </a:r>
          </a:p>
          <a:p>
            <a:r>
              <a:rPr lang="en-US" dirty="0"/>
              <a:t>Create a username and password, and enter email</a:t>
            </a:r>
          </a:p>
          <a:p>
            <a:r>
              <a:rPr lang="en-US" dirty="0"/>
              <a:t>Enter demographic information and select challenge questions and answers</a:t>
            </a:r>
          </a:p>
          <a:p>
            <a:r>
              <a:rPr lang="en-US" dirty="0"/>
              <a:t>Review information and read and accept the terms and conditions</a:t>
            </a:r>
          </a:p>
          <a:p>
            <a:r>
              <a:rPr lang="en-US" dirty="0"/>
              <a:t>Confirm cell number and email address by using the secure code </a:t>
            </a:r>
          </a:p>
          <a:p>
            <a:r>
              <a:rPr lang="en-US" dirty="0"/>
              <a:t>For additional help, visit StudentAid.gov/</a:t>
            </a:r>
            <a:r>
              <a:rPr lang="en-US" dirty="0" err="1"/>
              <a:t>fsaid</a:t>
            </a:r>
            <a:r>
              <a:rPr lang="en-US" dirty="0"/>
              <a:t>	</a:t>
            </a:r>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54</a:t>
            </a:fld>
            <a:endParaRPr lang="en-US" dirty="0"/>
          </a:p>
        </p:txBody>
      </p:sp>
    </p:spTree>
    <p:extLst>
      <p:ext uri="{BB962C8B-B14F-4D97-AF65-F5344CB8AC3E}">
        <p14:creationId xmlns:p14="http://schemas.microsoft.com/office/powerpoint/2010/main" val="2515394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922492"/>
          </a:xfrm>
        </p:spPr>
        <p:txBody>
          <a:bodyPr/>
          <a:lstStyle/>
          <a:p>
            <a:r>
              <a:rPr lang="en-US" dirty="0"/>
              <a:t>FSA ID Tips</a:t>
            </a:r>
          </a:p>
        </p:txBody>
      </p:sp>
      <p:sp>
        <p:nvSpPr>
          <p:cNvPr id="3" name="Content Placeholder 2"/>
          <p:cNvSpPr>
            <a:spLocks noGrp="1"/>
          </p:cNvSpPr>
          <p:nvPr>
            <p:ph idx="1"/>
          </p:nvPr>
        </p:nvSpPr>
        <p:spPr>
          <a:xfrm>
            <a:off x="423028" y="1288994"/>
            <a:ext cx="8297941" cy="4785568"/>
          </a:xfrm>
        </p:spPr>
        <p:txBody>
          <a:bodyPr/>
          <a:lstStyle/>
          <a:p>
            <a:r>
              <a:rPr lang="en-US" dirty="0"/>
              <a:t>Create your own FSA ID</a:t>
            </a:r>
          </a:p>
          <a:p>
            <a:r>
              <a:rPr lang="en-US" dirty="0"/>
              <a:t>Never share FSA ID</a:t>
            </a:r>
          </a:p>
          <a:p>
            <a:r>
              <a:rPr lang="en-US" dirty="0"/>
              <a:t>Keep and remember FSA ID</a:t>
            </a:r>
          </a:p>
          <a:p>
            <a:r>
              <a:rPr lang="en-US" dirty="0"/>
              <a:t>Use FSA ID each year to fill out FAFSA and for lifetime of any loans</a:t>
            </a:r>
          </a:p>
          <a:p>
            <a:r>
              <a:rPr lang="en-US" dirty="0"/>
              <a:t>Parents may need to create FSA ID as well</a:t>
            </a:r>
          </a:p>
          <a:p>
            <a:r>
              <a:rPr lang="en-US" dirty="0"/>
              <a:t>Email address can be associated with only one FSA ID</a:t>
            </a:r>
          </a:p>
          <a:p>
            <a:endParaRPr lang="en-US" dirty="0"/>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55</a:t>
            </a:fld>
            <a:endParaRPr lang="en-US" dirty="0"/>
          </a:p>
        </p:txBody>
      </p:sp>
      <p:pic>
        <p:nvPicPr>
          <p:cNvPr id="7" name="Picture 6"/>
          <p:cNvPicPr>
            <a:picLocks noChangeAspect="1"/>
          </p:cNvPicPr>
          <p:nvPr/>
        </p:nvPicPr>
        <p:blipFill>
          <a:blip r:embed="rId3"/>
          <a:stretch>
            <a:fillRect/>
          </a:stretch>
        </p:blipFill>
        <p:spPr>
          <a:xfrm>
            <a:off x="3624890" y="4736385"/>
            <a:ext cx="1894217" cy="1418835"/>
          </a:xfrm>
          <a:prstGeom prst="rect">
            <a:avLst/>
          </a:prstGeom>
        </p:spPr>
      </p:pic>
    </p:spTree>
    <p:extLst>
      <p:ext uri="{BB962C8B-B14F-4D97-AF65-F5344CB8AC3E}">
        <p14:creationId xmlns:p14="http://schemas.microsoft.com/office/powerpoint/2010/main" val="2057522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01353"/>
            <a:ext cx="9144000" cy="1085614"/>
          </a:xfrm>
        </p:spPr>
        <p:txBody>
          <a:bodyPr>
            <a:normAutofit/>
          </a:bodyPr>
          <a:lstStyle/>
          <a:p>
            <a:r>
              <a:rPr lang="en-US" dirty="0"/>
              <a:t>Comparing Financial Aid Packages</a:t>
            </a:r>
          </a:p>
        </p:txBody>
      </p:sp>
      <p:sp>
        <p:nvSpPr>
          <p:cNvPr id="6" name="Text Placeholder 5">
            <a:extLst>
              <a:ext uri="{FF2B5EF4-FFF2-40B4-BE49-F238E27FC236}">
                <a16:creationId xmlns:a16="http://schemas.microsoft.com/office/drawing/2014/main" id="{D3BCF0A0-59BC-4CC6-AC14-99D44EE49C00}"/>
              </a:ext>
            </a:extLst>
          </p:cNvPr>
          <p:cNvSpPr>
            <a:spLocks noGrp="1"/>
          </p:cNvSpPr>
          <p:nvPr>
            <p:ph type="body" idx="1"/>
          </p:nvPr>
        </p:nvSpPr>
        <p:spPr/>
        <p:txBody>
          <a:bodyPr>
            <a:normAutofit lnSpcReduction="10000"/>
          </a:bodyPr>
          <a:lstStyle/>
          <a:p>
            <a:endParaRPr lang="en-US"/>
          </a:p>
        </p:txBody>
      </p:sp>
      <p:sp>
        <p:nvSpPr>
          <p:cNvPr id="3" name="Slide Number Placeholder 2">
            <a:extLst>
              <a:ext uri="{FF2B5EF4-FFF2-40B4-BE49-F238E27FC236}">
                <a16:creationId xmlns:a16="http://schemas.microsoft.com/office/drawing/2014/main" id="{F3F78BDA-83BC-4D82-84D6-BC39BC38C301}"/>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56</a:t>
            </a:fld>
            <a:endParaRPr lang="en-US" dirty="0"/>
          </a:p>
        </p:txBody>
      </p:sp>
    </p:spTree>
    <p:extLst>
      <p:ext uri="{BB962C8B-B14F-4D97-AF65-F5344CB8AC3E}">
        <p14:creationId xmlns:p14="http://schemas.microsoft.com/office/powerpoint/2010/main" val="2801045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
            <a:ext cx="9143999" cy="922492"/>
          </a:xfrm>
        </p:spPr>
        <p:txBody>
          <a:bodyPr/>
          <a:lstStyle/>
          <a:p>
            <a:r>
              <a:rPr lang="en-US" dirty="0"/>
              <a:t>Comparing Financial Aid Packages</a:t>
            </a:r>
          </a:p>
        </p:txBody>
      </p:sp>
      <p:sp>
        <p:nvSpPr>
          <p:cNvPr id="26627" name="Rectangle 3"/>
          <p:cNvSpPr>
            <a:spLocks noGrp="1" noChangeArrowheads="1"/>
          </p:cNvSpPr>
          <p:nvPr>
            <p:ph idx="1"/>
          </p:nvPr>
        </p:nvSpPr>
        <p:spPr>
          <a:xfrm>
            <a:off x="423028" y="1288994"/>
            <a:ext cx="8297941" cy="4785568"/>
          </a:xfrm>
        </p:spPr>
        <p:txBody>
          <a:bodyPr>
            <a:normAutofit/>
          </a:bodyPr>
          <a:lstStyle/>
          <a:p>
            <a:r>
              <a:rPr lang="en-US" dirty="0"/>
              <a:t>To receive a Financial Aid Package, a student must: </a:t>
            </a:r>
          </a:p>
          <a:p>
            <a:pPr lvl="1"/>
            <a:r>
              <a:rPr lang="en-US" dirty="0"/>
              <a:t>List the institution on the FAFSA </a:t>
            </a:r>
          </a:p>
          <a:p>
            <a:pPr lvl="1"/>
            <a:r>
              <a:rPr lang="en-US" dirty="0"/>
              <a:t>Complete verification process, if selected</a:t>
            </a:r>
          </a:p>
          <a:p>
            <a:pPr lvl="1"/>
            <a:r>
              <a:rPr lang="en-US" dirty="0"/>
              <a:t>Apply for admission</a:t>
            </a:r>
          </a:p>
          <a:p>
            <a:pPr lvl="1"/>
            <a:r>
              <a:rPr lang="en-US" dirty="0"/>
              <a:t>And at some institutions, be accepted</a:t>
            </a:r>
          </a:p>
          <a:p>
            <a:endParaRPr lang="en-US" dirty="0"/>
          </a:p>
          <a:p>
            <a:r>
              <a:rPr lang="en-US" dirty="0"/>
              <a:t>Each institution is different. For more information, check with the Institution’s financial aid office.</a:t>
            </a:r>
          </a:p>
        </p:txBody>
      </p:sp>
      <p:sp>
        <p:nvSpPr>
          <p:cNvPr id="2" name="Slide Number Placeholder 1"/>
          <p:cNvSpPr>
            <a:spLocks noGrp="1"/>
          </p:cNvSpPr>
          <p:nvPr>
            <p:ph type="sldNum" sz="quarter" idx="12"/>
          </p:nvPr>
        </p:nvSpPr>
        <p:spPr>
          <a:xfrm>
            <a:off x="8480452" y="6436231"/>
            <a:ext cx="601339" cy="365125"/>
          </a:xfrm>
        </p:spPr>
        <p:txBody>
          <a:bodyPr/>
          <a:lstStyle/>
          <a:p>
            <a:fld id="{0CBD98A8-9AD1-45DC-91BD-A129B3518539}" type="slidenum">
              <a:rPr lang="en-US" smtClean="0"/>
              <a:pPr/>
              <a:t>57</a:t>
            </a:fld>
            <a:endParaRPr lang="en-US" dirty="0"/>
          </a:p>
        </p:txBody>
      </p:sp>
    </p:spTree>
    <p:extLst>
      <p:ext uri="{BB962C8B-B14F-4D97-AF65-F5344CB8AC3E}">
        <p14:creationId xmlns:p14="http://schemas.microsoft.com/office/powerpoint/2010/main" val="579839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lstStyle/>
          <a:p>
            <a:r>
              <a:rPr lang="en-US" dirty="0"/>
              <a:t>  Financial Aid Award Offers</a:t>
            </a:r>
          </a:p>
        </p:txBody>
      </p:sp>
      <p:sp>
        <p:nvSpPr>
          <p:cNvPr id="2" name="Content Placeholder 1">
            <a:extLst>
              <a:ext uri="{FF2B5EF4-FFF2-40B4-BE49-F238E27FC236}">
                <a16:creationId xmlns:a16="http://schemas.microsoft.com/office/drawing/2014/main" id="{ABC37DBA-E2DB-48A5-9D47-EFCC1915BD47}"/>
              </a:ext>
            </a:extLst>
          </p:cNvPr>
          <p:cNvSpPr>
            <a:spLocks noGrp="1"/>
          </p:cNvSpPr>
          <p:nvPr>
            <p:ph idx="1"/>
          </p:nvPr>
        </p:nvSpPr>
        <p:spPr>
          <a:xfrm>
            <a:off x="423028" y="1288994"/>
            <a:ext cx="8297941" cy="4785568"/>
          </a:xfrm>
        </p:spPr>
        <p:txBody>
          <a:bodyPr>
            <a:normAutofit/>
          </a:bodyPr>
          <a:lstStyle/>
          <a:p>
            <a:r>
              <a:rPr lang="en-US" dirty="0"/>
              <a:t>Financial aid awards will all have basically the same information included:</a:t>
            </a:r>
          </a:p>
          <a:p>
            <a:pPr lvl="1"/>
            <a:endParaRPr lang="en-US" dirty="0"/>
          </a:p>
          <a:p>
            <a:pPr lvl="1"/>
            <a:r>
              <a:rPr lang="en-US" dirty="0"/>
              <a:t>How much it will cost to attend the institution for the year</a:t>
            </a:r>
          </a:p>
          <a:p>
            <a:pPr lvl="1"/>
            <a:endParaRPr lang="en-US" dirty="0"/>
          </a:p>
          <a:p>
            <a:pPr lvl="1"/>
            <a:r>
              <a:rPr lang="en-US" dirty="0"/>
              <a:t>The amount of financial aid the institution is providing</a:t>
            </a:r>
          </a:p>
          <a:p>
            <a:pPr lvl="1"/>
            <a:endParaRPr lang="en-US" dirty="0"/>
          </a:p>
          <a:p>
            <a:pPr lvl="1"/>
            <a:r>
              <a:rPr lang="en-US" dirty="0"/>
              <a:t>The amount family is expected to contribute</a:t>
            </a:r>
          </a:p>
          <a:p>
            <a:pPr lvl="1"/>
            <a:endParaRPr lang="en-US" dirty="0"/>
          </a:p>
          <a:p>
            <a:pPr lvl="1"/>
            <a:r>
              <a:rPr lang="en-US" dirty="0"/>
              <a:t>Any additional need to be funded through other sources</a:t>
            </a:r>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58</a:t>
            </a:fld>
            <a:endParaRPr lang="en-US" dirty="0"/>
          </a:p>
        </p:txBody>
      </p:sp>
    </p:spTree>
    <p:extLst>
      <p:ext uri="{BB962C8B-B14F-4D97-AF65-F5344CB8AC3E}">
        <p14:creationId xmlns:p14="http://schemas.microsoft.com/office/powerpoint/2010/main" val="2729457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3AD4-ABF5-4C53-87E2-AF4E7B6A941D}"/>
              </a:ext>
            </a:extLst>
          </p:cNvPr>
          <p:cNvSpPr>
            <a:spLocks noGrp="1"/>
          </p:cNvSpPr>
          <p:nvPr>
            <p:ph type="title"/>
          </p:nvPr>
        </p:nvSpPr>
        <p:spPr/>
        <p:txBody>
          <a:bodyPr/>
          <a:lstStyle/>
          <a:p>
            <a:r>
              <a:rPr lang="en-US" dirty="0"/>
              <a:t>Compare Award Offers</a:t>
            </a:r>
          </a:p>
        </p:txBody>
      </p:sp>
      <p:sp>
        <p:nvSpPr>
          <p:cNvPr id="3" name="Slide Number Placeholder 2">
            <a:extLst>
              <a:ext uri="{FF2B5EF4-FFF2-40B4-BE49-F238E27FC236}">
                <a16:creationId xmlns:a16="http://schemas.microsoft.com/office/drawing/2014/main" id="{833D8E62-189D-49FC-AB89-D8890FB4BD8B}"/>
              </a:ext>
            </a:extLst>
          </p:cNvPr>
          <p:cNvSpPr>
            <a:spLocks noGrp="1"/>
          </p:cNvSpPr>
          <p:nvPr>
            <p:ph type="sldNum" sz="quarter" idx="12"/>
          </p:nvPr>
        </p:nvSpPr>
        <p:spPr/>
        <p:txBody>
          <a:bodyPr/>
          <a:lstStyle/>
          <a:p>
            <a:fld id="{B7E8C47A-6F4F-4ACC-A320-EBAABBC2BD65}" type="slidenum">
              <a:rPr lang="en-US" smtClean="0"/>
              <a:t>59</a:t>
            </a:fld>
            <a:endParaRPr lang="en-US" dirty="0"/>
          </a:p>
        </p:txBody>
      </p:sp>
      <p:pic>
        <p:nvPicPr>
          <p:cNvPr id="11" name="Picture 10" descr="A close up of a logo&#10;&#10;Description automatically generated">
            <a:extLst>
              <a:ext uri="{FF2B5EF4-FFF2-40B4-BE49-F238E27FC236}">
                <a16:creationId xmlns:a16="http://schemas.microsoft.com/office/drawing/2014/main" id="{77DF8A73-98AE-4EE7-B07D-3E375F8E3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83" y="1367149"/>
            <a:ext cx="1144148" cy="941644"/>
          </a:xfrm>
          <a:prstGeom prst="rect">
            <a:avLst/>
          </a:prstGeom>
        </p:spPr>
      </p:pic>
      <p:pic>
        <p:nvPicPr>
          <p:cNvPr id="13" name="Picture 12" descr="A close up of text on a black background&#10;&#10;Description automatically generated">
            <a:extLst>
              <a:ext uri="{FF2B5EF4-FFF2-40B4-BE49-F238E27FC236}">
                <a16:creationId xmlns:a16="http://schemas.microsoft.com/office/drawing/2014/main" id="{5B6C8BD5-23C4-40C6-8D44-D8187BF95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7686" y="1281085"/>
            <a:ext cx="772890" cy="1113772"/>
          </a:xfrm>
          <a:prstGeom prst="rect">
            <a:avLst/>
          </a:prstGeom>
        </p:spPr>
      </p:pic>
      <p:pic>
        <p:nvPicPr>
          <p:cNvPr id="6" name="Picture 5">
            <a:extLst>
              <a:ext uri="{FF2B5EF4-FFF2-40B4-BE49-F238E27FC236}">
                <a16:creationId xmlns:a16="http://schemas.microsoft.com/office/drawing/2014/main" id="{2E0186CC-7823-4CFC-8F40-A27CB98A75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8444" y="2464547"/>
            <a:ext cx="4128395" cy="2429630"/>
          </a:xfrm>
          <a:prstGeom prst="rect">
            <a:avLst/>
          </a:prstGeom>
        </p:spPr>
      </p:pic>
      <p:pic>
        <p:nvPicPr>
          <p:cNvPr id="5" name="Picture 4">
            <a:extLst>
              <a:ext uri="{FF2B5EF4-FFF2-40B4-BE49-F238E27FC236}">
                <a16:creationId xmlns:a16="http://schemas.microsoft.com/office/drawing/2014/main" id="{C647C19A-57FC-44F1-AF0F-776EFC2D21C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20075" y="2464547"/>
            <a:ext cx="4117867" cy="2758380"/>
          </a:xfrm>
          <a:prstGeom prst="rect">
            <a:avLst/>
          </a:prstGeom>
        </p:spPr>
      </p:pic>
    </p:spTree>
    <p:extLst>
      <p:ext uri="{BB962C8B-B14F-4D97-AF65-F5344CB8AC3E}">
        <p14:creationId xmlns:p14="http://schemas.microsoft.com/office/powerpoint/2010/main" val="170569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B1C4-6AC1-4D09-AD17-B5696A1EB1AE}"/>
              </a:ext>
            </a:extLst>
          </p:cNvPr>
          <p:cNvSpPr>
            <a:spLocks noGrp="1"/>
          </p:cNvSpPr>
          <p:nvPr>
            <p:ph type="title"/>
          </p:nvPr>
        </p:nvSpPr>
        <p:spPr>
          <a:xfrm>
            <a:off x="0" y="1"/>
            <a:ext cx="9143999" cy="922492"/>
          </a:xfrm>
        </p:spPr>
        <p:txBody>
          <a:bodyPr>
            <a:normAutofit/>
          </a:bodyPr>
          <a:lstStyle/>
          <a:p>
            <a:r>
              <a:rPr lang="en-US" dirty="0"/>
              <a:t>Cost of Attendance (COA)</a:t>
            </a:r>
          </a:p>
        </p:txBody>
      </p:sp>
      <p:sp>
        <p:nvSpPr>
          <p:cNvPr id="3" name="Content Placeholder 2">
            <a:extLst>
              <a:ext uri="{FF2B5EF4-FFF2-40B4-BE49-F238E27FC236}">
                <a16:creationId xmlns:a16="http://schemas.microsoft.com/office/drawing/2014/main" id="{4FC3AD45-1440-422E-BBC1-68BEC84F73D5}"/>
              </a:ext>
            </a:extLst>
          </p:cNvPr>
          <p:cNvSpPr>
            <a:spLocks noGrp="1"/>
          </p:cNvSpPr>
          <p:nvPr>
            <p:ph idx="1"/>
          </p:nvPr>
        </p:nvSpPr>
        <p:spPr>
          <a:xfrm>
            <a:off x="423028" y="1288994"/>
            <a:ext cx="8297941" cy="4785568"/>
          </a:xfrm>
        </p:spPr>
        <p:txBody>
          <a:bodyPr/>
          <a:lstStyle/>
          <a:p>
            <a:pPr lvl="0"/>
            <a:r>
              <a:rPr lang="en-US" dirty="0"/>
              <a:t>Tuition and fees payable to the institution</a:t>
            </a:r>
          </a:p>
          <a:p>
            <a:pPr lvl="0"/>
            <a:r>
              <a:rPr lang="en-US" dirty="0"/>
              <a:t>Books and supplies</a:t>
            </a:r>
          </a:p>
          <a:p>
            <a:pPr lvl="0"/>
            <a:r>
              <a:rPr lang="en-US" dirty="0"/>
              <a:t>Room + board and meal plans</a:t>
            </a:r>
          </a:p>
          <a:p>
            <a:pPr lvl="0"/>
            <a:r>
              <a:rPr lang="en-US" dirty="0"/>
              <a:t>Personal costs</a:t>
            </a:r>
          </a:p>
          <a:p>
            <a:r>
              <a:rPr lang="en-US" dirty="0"/>
              <a:t>Transportation to and from the institution</a:t>
            </a:r>
          </a:p>
          <a:p>
            <a:endParaRPr lang="en-US" dirty="0"/>
          </a:p>
          <a:p>
            <a:endParaRPr lang="en-US" dirty="0"/>
          </a:p>
        </p:txBody>
      </p:sp>
      <p:sp>
        <p:nvSpPr>
          <p:cNvPr id="4" name="Slide Number Placeholder 3">
            <a:extLst>
              <a:ext uri="{FF2B5EF4-FFF2-40B4-BE49-F238E27FC236}">
                <a16:creationId xmlns:a16="http://schemas.microsoft.com/office/drawing/2014/main" id="{B3CF8DE1-AA46-4FF7-9B8B-D445965CA110}"/>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6</a:t>
            </a:fld>
            <a:endParaRPr lang="en-US" dirty="0"/>
          </a:p>
        </p:txBody>
      </p:sp>
      <p:pic>
        <p:nvPicPr>
          <p:cNvPr id="5" name="Picture 4" descr="A picture containing grass, sky, outdoor, nature&#10;&#10;Description automatically generated">
            <a:extLst>
              <a:ext uri="{FF2B5EF4-FFF2-40B4-BE49-F238E27FC236}">
                <a16:creationId xmlns:a16="http://schemas.microsoft.com/office/drawing/2014/main" id="{90CB4412-D038-421E-B57E-350DA5576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702" y="4052720"/>
            <a:ext cx="3925221" cy="1962611"/>
          </a:xfrm>
          <a:prstGeom prst="rect">
            <a:avLst/>
          </a:prstGeom>
          <a:ln w="38100" cap="sq">
            <a:solidFill>
              <a:schemeClr val="tx2"/>
            </a:solidFill>
            <a:prstDash val="solid"/>
            <a:miter lim="800000"/>
          </a:ln>
          <a:effectLst>
            <a:outerShdw blurRad="50800" dist="38100" dir="2700000" algn="tl" rotWithShape="0">
              <a:schemeClr val="tx2">
                <a:alpha val="40000"/>
              </a:schemeClr>
            </a:outerShdw>
          </a:effectLst>
        </p:spPr>
      </p:pic>
    </p:spTree>
    <p:extLst>
      <p:ext uri="{BB962C8B-B14F-4D97-AF65-F5344CB8AC3E}">
        <p14:creationId xmlns:p14="http://schemas.microsoft.com/office/powerpoint/2010/main" val="3797746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143999" cy="922492"/>
          </a:xfrm>
        </p:spPr>
        <p:txBody>
          <a:bodyPr>
            <a:normAutofit/>
          </a:bodyPr>
          <a:lstStyle/>
          <a:p>
            <a:r>
              <a:rPr lang="en-US" dirty="0"/>
              <a:t>  The Best Order to Accept Aid</a:t>
            </a:r>
          </a:p>
        </p:txBody>
      </p:sp>
      <p:sp>
        <p:nvSpPr>
          <p:cNvPr id="2" name="Content Placeholder 1">
            <a:extLst>
              <a:ext uri="{FF2B5EF4-FFF2-40B4-BE49-F238E27FC236}">
                <a16:creationId xmlns:a16="http://schemas.microsoft.com/office/drawing/2014/main" id="{ABC37DBA-E2DB-48A5-9D47-EFCC1915BD47}"/>
              </a:ext>
            </a:extLst>
          </p:cNvPr>
          <p:cNvSpPr>
            <a:spLocks noGrp="1"/>
          </p:cNvSpPr>
          <p:nvPr>
            <p:ph idx="1"/>
          </p:nvPr>
        </p:nvSpPr>
        <p:spPr>
          <a:xfrm>
            <a:off x="422275" y="1289050"/>
            <a:ext cx="6728538" cy="4784725"/>
          </a:xfrm>
        </p:spPr>
        <p:txBody>
          <a:bodyPr>
            <a:normAutofit fontScale="62500" lnSpcReduction="20000"/>
          </a:bodyPr>
          <a:lstStyle/>
          <a:p>
            <a:pPr marL="0" indent="0">
              <a:buNone/>
            </a:pPr>
            <a:r>
              <a:rPr lang="en-US" dirty="0"/>
              <a:t>1. Scholarships and Grants</a:t>
            </a:r>
          </a:p>
          <a:p>
            <a:pPr lvl="1"/>
            <a:r>
              <a:rPr lang="en-US" dirty="0"/>
              <a:t>Understand all the conditions </a:t>
            </a:r>
          </a:p>
          <a:p>
            <a:pPr lvl="1"/>
            <a:r>
              <a:rPr lang="en-US" dirty="0"/>
              <a:t>Make sure it is truly free</a:t>
            </a:r>
          </a:p>
          <a:p>
            <a:pPr marL="0" indent="0">
              <a:buNone/>
            </a:pPr>
            <a:r>
              <a:rPr lang="en-US" dirty="0"/>
              <a:t>2.  Work Study </a:t>
            </a:r>
          </a:p>
          <a:p>
            <a:pPr lvl="1"/>
            <a:r>
              <a:rPr lang="en-US" dirty="0"/>
              <a:t>Doesn’t have to be paid back</a:t>
            </a:r>
          </a:p>
          <a:p>
            <a:pPr lvl="1"/>
            <a:r>
              <a:rPr lang="en-US" dirty="0"/>
              <a:t>Money is paid through a paycheck based on hours worked</a:t>
            </a:r>
          </a:p>
          <a:p>
            <a:pPr lvl="1"/>
            <a:r>
              <a:rPr lang="en-US" dirty="0"/>
              <a:t>Consider class schedule and study time</a:t>
            </a:r>
          </a:p>
          <a:p>
            <a:pPr marL="0" indent="0">
              <a:buNone/>
            </a:pPr>
            <a:r>
              <a:rPr lang="en-US" dirty="0"/>
              <a:t>3.  Federal Student Loans</a:t>
            </a:r>
          </a:p>
          <a:p>
            <a:pPr lvl="1"/>
            <a:r>
              <a:rPr lang="en-US" dirty="0"/>
              <a:t>Must be paid back with interest</a:t>
            </a:r>
          </a:p>
          <a:p>
            <a:pPr lvl="1"/>
            <a:r>
              <a:rPr lang="en-US" dirty="0"/>
              <a:t>Consider a subsidized loan first – interest doesn’t accrue until repayment</a:t>
            </a:r>
          </a:p>
          <a:p>
            <a:pPr marL="0" indent="0">
              <a:buNone/>
            </a:pPr>
            <a:r>
              <a:rPr lang="en-US" dirty="0"/>
              <a:t>4.  State Government or College Loans</a:t>
            </a:r>
          </a:p>
          <a:p>
            <a:pPr lvl="1"/>
            <a:r>
              <a:rPr lang="en-US" dirty="0"/>
              <a:t>Must be paid back with interest</a:t>
            </a:r>
          </a:p>
          <a:p>
            <a:pPr lvl="1"/>
            <a:r>
              <a:rPr lang="en-US" dirty="0"/>
              <a:t>Understand all the conditions</a:t>
            </a:r>
          </a:p>
          <a:p>
            <a:pPr marL="0" indent="0">
              <a:buNone/>
            </a:pPr>
            <a:r>
              <a:rPr lang="en-US" dirty="0"/>
              <a:t>5.  Private Loans</a:t>
            </a:r>
          </a:p>
          <a:p>
            <a:pPr lvl="1"/>
            <a:r>
              <a:rPr lang="en-US" dirty="0"/>
              <a:t>Must be paid back with interest</a:t>
            </a:r>
          </a:p>
          <a:p>
            <a:pPr lvl="1"/>
            <a:r>
              <a:rPr lang="en-US" dirty="0"/>
              <a:t>Usually higher interest and less favorable terms</a:t>
            </a:r>
          </a:p>
          <a:p>
            <a:pPr lvl="1"/>
            <a:r>
              <a:rPr lang="en-US" dirty="0"/>
              <a:t>Understand all the conditions	</a:t>
            </a:r>
          </a:p>
        </p:txBody>
      </p:sp>
      <p:sp>
        <p:nvSpPr>
          <p:cNvPr id="11266" name="Slide Number Placeholder 3"/>
          <p:cNvSpPr>
            <a:spLocks noGrp="1"/>
          </p:cNvSpPr>
          <p:nvPr>
            <p:ph type="sldNum" sz="quarter" idx="12"/>
          </p:nvPr>
        </p:nvSpPr>
        <p:spPr>
          <a:xfrm>
            <a:off x="8480452" y="6436231"/>
            <a:ext cx="601339" cy="365125"/>
          </a:xfrm>
        </p:spPr>
        <p:txBody>
          <a:bodyPr/>
          <a:lstStyle/>
          <a:p>
            <a:fld id="{E88377CD-A2DF-46C5-AB8B-D0ED2A9E53D3}" type="slidenum">
              <a:rPr lang="en-US" smtClean="0"/>
              <a:pPr/>
              <a:t>60</a:t>
            </a:fld>
            <a:endParaRPr lang="en-US" dirty="0"/>
          </a:p>
        </p:txBody>
      </p:sp>
      <p:pic>
        <p:nvPicPr>
          <p:cNvPr id="8" name="Picture 7" descr="A picture containing seat&#10;&#10;Description automatically generated">
            <a:extLst>
              <a:ext uri="{FF2B5EF4-FFF2-40B4-BE49-F238E27FC236}">
                <a16:creationId xmlns:a16="http://schemas.microsoft.com/office/drawing/2014/main" id="{A6990827-85B2-4EEF-9645-25705964B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411" y="3259972"/>
            <a:ext cx="1907845" cy="2813803"/>
          </a:xfrm>
          <a:prstGeom prst="rect">
            <a:avLst/>
          </a:prstGeom>
        </p:spPr>
      </p:pic>
    </p:spTree>
    <p:extLst>
      <p:ext uri="{BB962C8B-B14F-4D97-AF65-F5344CB8AC3E}">
        <p14:creationId xmlns:p14="http://schemas.microsoft.com/office/powerpoint/2010/main" val="363127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 calcmode="lin" valueType="num">
                                      <p:cBhvr additive="base">
                                        <p:cTn id="6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xEl>
                                              <p:pRg st="11" end="11"/>
                                            </p:txEl>
                                          </p:spTgt>
                                        </p:tgtEl>
                                        <p:attrNameLst>
                                          <p:attrName>style.visibility</p:attrName>
                                        </p:attrNameLst>
                                      </p:cBhvr>
                                      <p:to>
                                        <p:strVal val="visible"/>
                                      </p:to>
                                    </p:set>
                                    <p:anim calcmode="lin" valueType="num">
                                      <p:cBhvr additive="base">
                                        <p:cTn id="7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
                                            <p:txEl>
                                              <p:pRg st="12" end="12"/>
                                            </p:txEl>
                                          </p:spTgt>
                                        </p:tgtEl>
                                        <p:attrNameLst>
                                          <p:attrName>style.visibility</p:attrName>
                                        </p:attrNameLst>
                                      </p:cBhvr>
                                      <p:to>
                                        <p:strVal val="visible"/>
                                      </p:to>
                                    </p:set>
                                    <p:anim calcmode="lin" valueType="num">
                                      <p:cBhvr additive="base">
                                        <p:cTn id="7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
                                            <p:txEl>
                                              <p:pRg st="13" end="13"/>
                                            </p:txEl>
                                          </p:spTgt>
                                        </p:tgtEl>
                                        <p:attrNameLst>
                                          <p:attrName>style.visibility</p:attrName>
                                        </p:attrNameLst>
                                      </p:cBhvr>
                                      <p:to>
                                        <p:strVal val="visible"/>
                                      </p:to>
                                    </p:set>
                                    <p:anim calcmode="lin" valueType="num">
                                      <p:cBhvr additive="base">
                                        <p:cTn id="8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
                                            <p:txEl>
                                              <p:pRg st="14" end="14"/>
                                            </p:txEl>
                                          </p:spTgt>
                                        </p:tgtEl>
                                        <p:attrNameLst>
                                          <p:attrName>style.visibility</p:attrName>
                                        </p:attrNameLst>
                                      </p:cBhvr>
                                      <p:to>
                                        <p:strVal val="visible"/>
                                      </p:to>
                                    </p:set>
                                    <p:anim calcmode="lin" valueType="num">
                                      <p:cBhvr additive="base">
                                        <p:cTn id="91"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
                                            <p:txEl>
                                              <p:pRg st="15" end="15"/>
                                            </p:txEl>
                                          </p:spTgt>
                                        </p:tgtEl>
                                        <p:attrNameLst>
                                          <p:attrName>style.visibility</p:attrName>
                                        </p:attrNameLst>
                                      </p:cBhvr>
                                      <p:to>
                                        <p:strVal val="visible"/>
                                      </p:to>
                                    </p:set>
                                    <p:anim calcmode="lin" valueType="num">
                                      <p:cBhvr additive="base">
                                        <p:cTn id="97"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
                                            <p:txEl>
                                              <p:pRg st="16" end="16"/>
                                            </p:txEl>
                                          </p:spTgt>
                                        </p:tgtEl>
                                        <p:attrNameLst>
                                          <p:attrName>style.visibility</p:attrName>
                                        </p:attrNameLst>
                                      </p:cBhvr>
                                      <p:to>
                                        <p:strVal val="visible"/>
                                      </p:to>
                                    </p:set>
                                    <p:anim calcmode="lin" valueType="num">
                                      <p:cBhvr additive="base">
                                        <p:cTn id="103"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Additional Resources</a:t>
            </a:r>
          </a:p>
        </p:txBody>
      </p:sp>
      <p:sp>
        <p:nvSpPr>
          <p:cNvPr id="6" name="Text Placeholder 5"/>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2"/>
          </p:nvPr>
        </p:nvSpPr>
        <p:spPr>
          <a:xfrm>
            <a:off x="8763000" y="6492875"/>
            <a:ext cx="381000" cy="365125"/>
          </a:xfrm>
        </p:spPr>
        <p:txBody>
          <a:bodyPr/>
          <a:lstStyle/>
          <a:p>
            <a:pPr>
              <a:defRPr/>
            </a:pPr>
            <a:fld id="{0CBD98A8-9AD1-45DC-91BD-A129B3518539}" type="slidenum">
              <a:rPr lang="en-US" smtClean="0"/>
              <a:pPr>
                <a:defRPr/>
              </a:pPr>
              <a:t>61</a:t>
            </a:fld>
            <a:endParaRPr lang="en-US" dirty="0"/>
          </a:p>
        </p:txBody>
      </p:sp>
    </p:spTree>
    <p:extLst>
      <p:ext uri="{BB962C8B-B14F-4D97-AF65-F5344CB8AC3E}">
        <p14:creationId xmlns:p14="http://schemas.microsoft.com/office/powerpoint/2010/main" val="2763500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
            <a:ext cx="9143999" cy="922492"/>
          </a:xfrm>
        </p:spPr>
        <p:txBody>
          <a:bodyPr/>
          <a:lstStyle/>
          <a:p>
            <a:r>
              <a:rPr lang="en-US"/>
              <a:t>Additional Resources</a:t>
            </a:r>
            <a:endParaRPr lang="en-US" dirty="0"/>
          </a:p>
        </p:txBody>
      </p:sp>
      <p:sp>
        <p:nvSpPr>
          <p:cNvPr id="29699" name="Rectangle 8"/>
          <p:cNvSpPr>
            <a:spLocks noGrp="1" noChangeArrowheads="1"/>
          </p:cNvSpPr>
          <p:nvPr>
            <p:ph idx="1"/>
          </p:nvPr>
        </p:nvSpPr>
        <p:spPr>
          <a:xfrm>
            <a:off x="423028" y="1288994"/>
            <a:ext cx="8297941" cy="4785568"/>
          </a:xfrm>
        </p:spPr>
        <p:txBody>
          <a:bodyPr>
            <a:normAutofit/>
          </a:bodyPr>
          <a:lstStyle/>
          <a:p>
            <a:r>
              <a:rPr lang="en-US" dirty="0"/>
              <a:t>GAfutures.org</a:t>
            </a:r>
          </a:p>
          <a:p>
            <a:r>
              <a:rPr lang="en-US" dirty="0"/>
              <a:t>GSFC.org</a:t>
            </a:r>
          </a:p>
          <a:p>
            <a:r>
              <a:rPr lang="en-US" dirty="0"/>
              <a:t>StudentAid.gov</a:t>
            </a:r>
          </a:p>
          <a:p>
            <a:pPr lvl="1"/>
            <a:r>
              <a:rPr lang="en-US" dirty="0"/>
              <a:t>Prepare for College</a:t>
            </a:r>
          </a:p>
          <a:p>
            <a:pPr lvl="1"/>
            <a:r>
              <a:rPr lang="en-US" dirty="0"/>
              <a:t>Complete FAFSA</a:t>
            </a:r>
          </a:p>
          <a:p>
            <a:pPr lvl="1"/>
            <a:r>
              <a:rPr lang="en-US" dirty="0"/>
              <a:t>Types of Aid</a:t>
            </a:r>
          </a:p>
          <a:p>
            <a:pPr lvl="1"/>
            <a:r>
              <a:rPr lang="en-US" dirty="0"/>
              <a:t>Who Gets Aid</a:t>
            </a:r>
          </a:p>
          <a:p>
            <a:pPr lvl="1"/>
            <a:r>
              <a:rPr lang="en-US" dirty="0"/>
              <a:t>Apply for Aid</a:t>
            </a:r>
          </a:p>
          <a:p>
            <a:pPr lvl="1"/>
            <a:r>
              <a:rPr lang="en-US" dirty="0"/>
              <a:t>Repay Your Loans</a:t>
            </a:r>
          </a:p>
          <a:p>
            <a:endParaRPr lang="en-US" dirty="0"/>
          </a:p>
          <a:p>
            <a:endParaRPr lang="en-US" dirty="0"/>
          </a:p>
          <a:p>
            <a:endParaRPr lang="en-US" dirty="0"/>
          </a:p>
          <a:p>
            <a:endParaRPr lang="en-US" dirty="0"/>
          </a:p>
          <a:p>
            <a:endParaRPr lang="en-US" dirty="0"/>
          </a:p>
        </p:txBody>
      </p:sp>
      <p:sp>
        <p:nvSpPr>
          <p:cNvPr id="62469" name="Slide Number Placeholder 4"/>
          <p:cNvSpPr>
            <a:spLocks noGrp="1"/>
          </p:cNvSpPr>
          <p:nvPr>
            <p:ph type="sldNum" sz="quarter" idx="12"/>
          </p:nvPr>
        </p:nvSpPr>
        <p:spPr>
          <a:xfrm>
            <a:off x="8480452" y="6436231"/>
            <a:ext cx="601339" cy="365125"/>
          </a:xfrm>
        </p:spPr>
        <p:txBody>
          <a:bodyPr/>
          <a:lstStyle/>
          <a:p>
            <a:fld id="{2489FCFE-8FCD-4B89-954C-FDAB75A8AAAD}" type="slidenum">
              <a:rPr lang="en-US" smtClean="0"/>
              <a:pPr/>
              <a:t>62</a:t>
            </a:fld>
            <a:endParaRPr lang="en-US" dirty="0"/>
          </a:p>
        </p:txBody>
      </p:sp>
      <p:sp>
        <p:nvSpPr>
          <p:cNvPr id="29700" name="Text Box 3"/>
          <p:cNvSpPr txBox="1">
            <a:spLocks noChangeArrowheads="1"/>
          </p:cNvSpPr>
          <p:nvPr/>
        </p:nvSpPr>
        <p:spPr bwMode="auto">
          <a:xfrm>
            <a:off x="747713" y="1676400"/>
            <a:ext cx="7772400" cy="461963"/>
          </a:xfrm>
          <a:prstGeom prst="rect">
            <a:avLst/>
          </a:prstGeom>
          <a:noFill/>
          <a:ln w="9525">
            <a:noFill/>
            <a:miter lim="800000"/>
            <a:headEnd/>
            <a:tailEnd/>
          </a:ln>
        </p:spPr>
        <p:txBody>
          <a:bodyPr>
            <a:spAutoFit/>
          </a:bodyPr>
          <a:lstStyle/>
          <a:p>
            <a:pPr eaLnBrk="0" hangingPunct="0">
              <a:spcBef>
                <a:spcPct val="50000"/>
              </a:spcBef>
            </a:pPr>
            <a:endParaRPr lang="en-US" sz="2400" b="1" i="1" dirty="0">
              <a:latin typeface="Calibri" pitchFamily="34" charset="0"/>
            </a:endParaRPr>
          </a:p>
        </p:txBody>
      </p:sp>
      <p:pic>
        <p:nvPicPr>
          <p:cNvPr id="6" name="Picture 5" descr="Diagram&#10;&#10;Description automatically generated">
            <a:extLst>
              <a:ext uri="{FF2B5EF4-FFF2-40B4-BE49-F238E27FC236}">
                <a16:creationId xmlns:a16="http://schemas.microsoft.com/office/drawing/2014/main" id="{A1B0D217-5433-4AD1-89B8-D4EBEE9B1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443" y="2790814"/>
            <a:ext cx="3938357" cy="2920237"/>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B4DC7313-9470-A1B2-EB67-05CCA519D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576" y="1648185"/>
            <a:ext cx="5236439" cy="4067186"/>
          </a:xfrm>
          <a:prstGeom prst="rect">
            <a:avLst/>
          </a:prstGeom>
        </p:spPr>
      </p:pic>
    </p:spTree>
    <p:extLst>
      <p:ext uri="{BB962C8B-B14F-4D97-AF65-F5344CB8AC3E}">
        <p14:creationId xmlns:p14="http://schemas.microsoft.com/office/powerpoint/2010/main" val="1397800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B1C5-B74E-44E0-966D-CF8AEAD09B69}"/>
              </a:ext>
            </a:extLst>
          </p:cNvPr>
          <p:cNvSpPr>
            <a:spLocks noGrp="1"/>
          </p:cNvSpPr>
          <p:nvPr>
            <p:ph type="title"/>
          </p:nvPr>
        </p:nvSpPr>
        <p:spPr/>
        <p:txBody>
          <a:bodyPr>
            <a:normAutofit/>
          </a:bodyPr>
          <a:lstStyle/>
          <a:p>
            <a:r>
              <a:rPr lang="en-US" dirty="0"/>
              <a:t>GAfutures.org</a:t>
            </a:r>
          </a:p>
        </p:txBody>
      </p:sp>
      <p:sp>
        <p:nvSpPr>
          <p:cNvPr id="3" name="Slide Number Placeholder 2">
            <a:extLst>
              <a:ext uri="{FF2B5EF4-FFF2-40B4-BE49-F238E27FC236}">
                <a16:creationId xmlns:a16="http://schemas.microsoft.com/office/drawing/2014/main" id="{01D5C713-EE5F-4E12-A896-362D63B9E214}"/>
              </a:ext>
            </a:extLst>
          </p:cNvPr>
          <p:cNvSpPr>
            <a:spLocks noGrp="1"/>
          </p:cNvSpPr>
          <p:nvPr>
            <p:ph type="sldNum" sz="quarter" idx="12"/>
          </p:nvPr>
        </p:nvSpPr>
        <p:spPr/>
        <p:txBody>
          <a:bodyPr/>
          <a:lstStyle/>
          <a:p>
            <a:fld id="{B7E8C47A-6F4F-4ACC-A320-EBAABBC2BD65}" type="slidenum">
              <a:rPr lang="en-US" smtClean="0"/>
              <a:t>63</a:t>
            </a:fld>
            <a:endParaRPr lang="en-US" dirty="0"/>
          </a:p>
        </p:txBody>
      </p:sp>
      <p:pic>
        <p:nvPicPr>
          <p:cNvPr id="5" name="Picture 4">
            <a:extLst>
              <a:ext uri="{FF2B5EF4-FFF2-40B4-BE49-F238E27FC236}">
                <a16:creationId xmlns:a16="http://schemas.microsoft.com/office/drawing/2014/main" id="{692EDB03-9892-42D7-A083-77784DACFEC8}"/>
              </a:ext>
            </a:extLst>
          </p:cNvPr>
          <p:cNvPicPr>
            <a:picLocks noChangeAspect="1"/>
          </p:cNvPicPr>
          <p:nvPr/>
        </p:nvPicPr>
        <p:blipFill>
          <a:blip r:embed="rId3"/>
          <a:stretch>
            <a:fillRect/>
          </a:stretch>
        </p:blipFill>
        <p:spPr>
          <a:xfrm>
            <a:off x="543559" y="1733052"/>
            <a:ext cx="8056880" cy="3784741"/>
          </a:xfrm>
          <a:prstGeom prst="rect">
            <a:avLst/>
          </a:prstGeom>
        </p:spPr>
      </p:pic>
    </p:spTree>
    <p:extLst>
      <p:ext uri="{BB962C8B-B14F-4D97-AF65-F5344CB8AC3E}">
        <p14:creationId xmlns:p14="http://schemas.microsoft.com/office/powerpoint/2010/main" val="1662178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Your Next Steps</a:t>
            </a:r>
          </a:p>
        </p:txBody>
      </p:sp>
      <p:sp>
        <p:nvSpPr>
          <p:cNvPr id="6" name="Content Placeholder 5"/>
          <p:cNvSpPr>
            <a:spLocks noGrp="1"/>
          </p:cNvSpPr>
          <p:nvPr>
            <p:ph idx="1"/>
          </p:nvPr>
        </p:nvSpPr>
        <p:spPr/>
        <p:txBody>
          <a:bodyPr>
            <a:normAutofit/>
          </a:bodyPr>
          <a:lstStyle/>
          <a:p>
            <a:r>
              <a:rPr lang="en-US" dirty="0"/>
              <a:t>Create account at </a:t>
            </a:r>
            <a:r>
              <a:rPr lang="en-US" b="1" dirty="0"/>
              <a:t>GAfutures.org</a:t>
            </a:r>
            <a:r>
              <a:rPr lang="en-US" dirty="0"/>
              <a:t> </a:t>
            </a:r>
          </a:p>
          <a:p>
            <a:r>
              <a:rPr lang="en-US" dirty="0"/>
              <a:t>Check your HOPE GPA to see if you are on track to be eligible for the HOPE or Zell Miller Scholarship</a:t>
            </a:r>
          </a:p>
          <a:p>
            <a:r>
              <a:rPr lang="en-US" dirty="0"/>
              <a:t>Seniors: Complete the FAFSA beginning October 1</a:t>
            </a:r>
          </a:p>
        </p:txBody>
      </p:sp>
      <p:sp>
        <p:nvSpPr>
          <p:cNvPr id="4" name="Slide Number Placeholder 3"/>
          <p:cNvSpPr>
            <a:spLocks noGrp="1"/>
          </p:cNvSpPr>
          <p:nvPr>
            <p:ph type="sldNum" sz="quarter" idx="12"/>
          </p:nvPr>
        </p:nvSpPr>
        <p:spPr/>
        <p:txBody>
          <a:bodyPr/>
          <a:lstStyle/>
          <a:p>
            <a:fld id="{B7E8C47A-6F4F-4ACC-A320-EBAABBC2BD65}" type="slidenum">
              <a:rPr lang="en-US" smtClean="0"/>
              <a:t>64</a:t>
            </a:fld>
            <a:endParaRPr lang="en-US"/>
          </a:p>
        </p:txBody>
      </p:sp>
      <p:pic>
        <p:nvPicPr>
          <p:cNvPr id="7" name="Picture 6" descr="A picture containing text&#10;&#10;Description automatically generated">
            <a:extLst>
              <a:ext uri="{FF2B5EF4-FFF2-40B4-BE49-F238E27FC236}">
                <a16:creationId xmlns:a16="http://schemas.microsoft.com/office/drawing/2014/main" id="{F4540E2B-4656-4F3F-8CAF-99A605F3A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0242" y="3668992"/>
            <a:ext cx="1703516" cy="2405570"/>
          </a:xfrm>
          <a:prstGeom prst="rect">
            <a:avLst/>
          </a:prstGeom>
        </p:spPr>
      </p:pic>
    </p:spTree>
    <p:extLst>
      <p:ext uri="{BB962C8B-B14F-4D97-AF65-F5344CB8AC3E}">
        <p14:creationId xmlns:p14="http://schemas.microsoft.com/office/powerpoint/2010/main" val="621158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a:r>
              <a:rPr lang="en-US" dirty="0"/>
              <a:t>Contact Me!</a:t>
            </a:r>
          </a:p>
        </p:txBody>
      </p:sp>
      <p:sp>
        <p:nvSpPr>
          <p:cNvPr id="35845" name="Slide Number Placeholder 4"/>
          <p:cNvSpPr>
            <a:spLocks noGrp="1"/>
          </p:cNvSpPr>
          <p:nvPr>
            <p:ph type="sldNum" sz="quarter" idx="12"/>
          </p:nvPr>
        </p:nvSpPr>
        <p:spPr/>
        <p:txBody>
          <a:bodyPr/>
          <a:lstStyle/>
          <a:p>
            <a:fld id="{77F7A92F-BA85-4888-9AB8-30773FF82C46}" type="slidenum">
              <a:rPr lang="en-US" smtClean="0"/>
              <a:pPr/>
              <a:t>65</a:t>
            </a:fld>
            <a:endParaRPr lang="en-US"/>
          </a:p>
        </p:txBody>
      </p:sp>
      <p:grpSp>
        <p:nvGrpSpPr>
          <p:cNvPr id="11" name="Group 10">
            <a:extLst>
              <a:ext uri="{FF2B5EF4-FFF2-40B4-BE49-F238E27FC236}">
                <a16:creationId xmlns:a16="http://schemas.microsoft.com/office/drawing/2014/main" id="{3822A90A-7C61-4D2A-A6F0-58D1ADC89E29}"/>
              </a:ext>
            </a:extLst>
          </p:cNvPr>
          <p:cNvGrpSpPr/>
          <p:nvPr/>
        </p:nvGrpSpPr>
        <p:grpSpPr>
          <a:xfrm>
            <a:off x="117988" y="1907458"/>
            <a:ext cx="6174658" cy="3774450"/>
            <a:chOff x="812800" y="2098091"/>
            <a:chExt cx="7899746" cy="3509214"/>
          </a:xfrm>
        </p:grpSpPr>
        <p:sp>
          <p:nvSpPr>
            <p:cNvPr id="13" name="TextBox 12">
              <a:extLst>
                <a:ext uri="{FF2B5EF4-FFF2-40B4-BE49-F238E27FC236}">
                  <a16:creationId xmlns:a16="http://schemas.microsoft.com/office/drawing/2014/main" id="{A537D5E7-DBB6-4701-BF15-BEF74B7A8B02}"/>
                </a:ext>
              </a:extLst>
            </p:cNvPr>
            <p:cNvSpPr txBox="1"/>
            <p:nvPr/>
          </p:nvSpPr>
          <p:spPr>
            <a:xfrm>
              <a:off x="812800" y="4729392"/>
              <a:ext cx="2885439" cy="877913"/>
            </a:xfrm>
            <a:prstGeom prst="rect">
              <a:avLst/>
            </a:prstGeom>
            <a:noFill/>
          </p:spPr>
          <p:txBody>
            <a:bodyPr wrap="square" rtlCol="0">
              <a:spAutoFit/>
            </a:bodyPr>
            <a:lstStyle/>
            <a:p>
              <a:pPr algn="ctr"/>
              <a:r>
                <a:rPr lang="en-US" sz="2800" b="1" dirty="0">
                  <a:solidFill>
                    <a:schemeClr val="bg1"/>
                  </a:solidFill>
                  <a:latin typeface="Univers LT Pro 55" panose="020B0603020202020204" pitchFamily="34" charset="0"/>
                </a:rPr>
                <a:t>404-706-1550</a:t>
              </a:r>
            </a:p>
          </p:txBody>
        </p:sp>
        <p:sp>
          <p:nvSpPr>
            <p:cNvPr id="14" name="TextBox 13">
              <a:extLst>
                <a:ext uri="{FF2B5EF4-FFF2-40B4-BE49-F238E27FC236}">
                  <a16:creationId xmlns:a16="http://schemas.microsoft.com/office/drawing/2014/main" id="{1BC54D81-4FBA-4B76-BF7B-E281BB383C82}"/>
                </a:ext>
              </a:extLst>
            </p:cNvPr>
            <p:cNvSpPr txBox="1"/>
            <p:nvPr/>
          </p:nvSpPr>
          <p:spPr>
            <a:xfrm>
              <a:off x="4612702" y="4729392"/>
              <a:ext cx="4099844" cy="481436"/>
            </a:xfrm>
            <a:prstGeom prst="rect">
              <a:avLst/>
            </a:prstGeom>
            <a:noFill/>
          </p:spPr>
          <p:txBody>
            <a:bodyPr wrap="square" rtlCol="0">
              <a:spAutoFit/>
            </a:bodyPr>
            <a:lstStyle/>
            <a:p>
              <a:pPr algn="ctr"/>
              <a:r>
                <a:rPr lang="en-US" sz="2800" b="1" dirty="0">
                  <a:solidFill>
                    <a:schemeClr val="bg1"/>
                  </a:solidFill>
                  <a:latin typeface="Univers LT Pro 55" panose="020B0603020202020204" pitchFamily="34" charset="0"/>
                </a:rPr>
                <a:t>aroberts@gsfc.org</a:t>
              </a:r>
            </a:p>
          </p:txBody>
        </p:sp>
        <p:pic>
          <p:nvPicPr>
            <p:cNvPr id="15" name="Picture 14" descr="Icon&#10;&#10;Description automatically generated">
              <a:extLst>
                <a:ext uri="{FF2B5EF4-FFF2-40B4-BE49-F238E27FC236}">
                  <a16:creationId xmlns:a16="http://schemas.microsoft.com/office/drawing/2014/main" id="{F92D4BC2-0AE3-4616-A390-FFDEAEE03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471" y="2110284"/>
              <a:ext cx="2798307" cy="2505673"/>
            </a:xfrm>
            <a:prstGeom prst="rect">
              <a:avLst/>
            </a:prstGeom>
          </p:spPr>
        </p:pic>
        <p:pic>
          <p:nvPicPr>
            <p:cNvPr id="16" name="Picture 15" descr="Shape&#10;&#10;Description automatically generated">
              <a:extLst>
                <a:ext uri="{FF2B5EF4-FFF2-40B4-BE49-F238E27FC236}">
                  <a16:creationId xmlns:a16="http://schemas.microsoft.com/office/drawing/2014/main" id="{41379261-1002-48D9-A98A-03F132C22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938" y="2098091"/>
              <a:ext cx="2024047" cy="2517866"/>
            </a:xfrm>
            <a:prstGeom prst="rect">
              <a:avLst/>
            </a:prstGeom>
          </p:spPr>
        </p:pic>
      </p:grpSp>
      <p:pic>
        <p:nvPicPr>
          <p:cNvPr id="2" name="Picture 1" descr="Icon&#10;&#10;Description automatically generated">
            <a:extLst>
              <a:ext uri="{FF2B5EF4-FFF2-40B4-BE49-F238E27FC236}">
                <a16:creationId xmlns:a16="http://schemas.microsoft.com/office/drawing/2014/main" id="{78826C75-9F7C-A6E0-EB87-F22760550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608" y="2308102"/>
            <a:ext cx="2099423" cy="2099423"/>
          </a:xfrm>
          <a:prstGeom prst="rect">
            <a:avLst/>
          </a:prstGeom>
        </p:spPr>
      </p:pic>
      <p:sp>
        <p:nvSpPr>
          <p:cNvPr id="4" name="TextBox 3">
            <a:extLst>
              <a:ext uri="{FF2B5EF4-FFF2-40B4-BE49-F238E27FC236}">
                <a16:creationId xmlns:a16="http://schemas.microsoft.com/office/drawing/2014/main" id="{50395F86-1E8E-76A5-AD24-14775FB80599}"/>
              </a:ext>
            </a:extLst>
          </p:cNvPr>
          <p:cNvSpPr txBox="1"/>
          <p:nvPr/>
        </p:nvSpPr>
        <p:spPr>
          <a:xfrm>
            <a:off x="5443319" y="4727801"/>
            <a:ext cx="4572000" cy="523220"/>
          </a:xfrm>
          <a:prstGeom prst="rect">
            <a:avLst/>
          </a:prstGeom>
          <a:noFill/>
        </p:spPr>
        <p:txBody>
          <a:bodyPr wrap="square">
            <a:spAutoFit/>
          </a:bodyPr>
          <a:lstStyle/>
          <a:p>
            <a:pPr algn="ctr"/>
            <a:r>
              <a:rPr lang="en-US" sz="2800" b="1" dirty="0" err="1">
                <a:solidFill>
                  <a:schemeClr val="bg1"/>
                </a:solidFill>
                <a:latin typeface="Univers LT Pro 55" panose="020B0603020202020204" pitchFamily="34" charset="0"/>
              </a:rPr>
              <a:t>aroberts.gsfc</a:t>
            </a:r>
            <a:endParaRPr lang="en-US" sz="2800" b="1" dirty="0">
              <a:solidFill>
                <a:schemeClr val="bg1"/>
              </a:solidFill>
              <a:latin typeface="Univers LT Pro 55" panose="020B0603020202020204" pitchFamily="34" charset="0"/>
            </a:endParaRPr>
          </a:p>
        </p:txBody>
      </p:sp>
    </p:spTree>
    <p:extLst>
      <p:ext uri="{BB962C8B-B14F-4D97-AF65-F5344CB8AC3E}">
        <p14:creationId xmlns:p14="http://schemas.microsoft.com/office/powerpoint/2010/main" val="4083458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 Social</a:t>
            </a:r>
            <a:endParaRPr lang="en-US" dirty="0"/>
          </a:p>
        </p:txBody>
      </p:sp>
      <p:sp>
        <p:nvSpPr>
          <p:cNvPr id="4" name="Slide Number Placeholder 3"/>
          <p:cNvSpPr>
            <a:spLocks noGrp="1"/>
          </p:cNvSpPr>
          <p:nvPr>
            <p:ph type="sldNum" sz="quarter" idx="12"/>
          </p:nvPr>
        </p:nvSpPr>
        <p:spPr/>
        <p:txBody>
          <a:bodyPr/>
          <a:lstStyle/>
          <a:p>
            <a:fld id="{4C8E71EE-3759-457E-8812-F0993ABDCFC4}" type="slidenum">
              <a:rPr lang="en-US" smtClean="0"/>
              <a:pPr/>
              <a:t>66</a:t>
            </a:fld>
            <a:endParaRPr lang="en-US" dirty="0"/>
          </a:p>
        </p:txBody>
      </p:sp>
      <p:pic>
        <p:nvPicPr>
          <p:cNvPr id="9" name="Picture 8" descr="Icon&#10;&#10;Description automatically generated">
            <a:extLst>
              <a:ext uri="{FF2B5EF4-FFF2-40B4-BE49-F238E27FC236}">
                <a16:creationId xmlns:a16="http://schemas.microsoft.com/office/drawing/2014/main" id="{41D6DD22-467C-49C5-BDA5-6AFFF01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005" y="2485083"/>
            <a:ext cx="2099423" cy="2099423"/>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CF4BCEAB-C390-496D-9DD0-8B9C661E8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572" y="2482425"/>
            <a:ext cx="1020552" cy="1924472"/>
          </a:xfrm>
          <a:prstGeom prst="rect">
            <a:avLst/>
          </a:prstGeom>
        </p:spPr>
      </p:pic>
      <p:pic>
        <p:nvPicPr>
          <p:cNvPr id="3" name="Picture 2" descr="A white x on a black background&#10;&#10;Description automatically generated">
            <a:extLst>
              <a:ext uri="{FF2B5EF4-FFF2-40B4-BE49-F238E27FC236}">
                <a16:creationId xmlns:a16="http://schemas.microsoft.com/office/drawing/2014/main" id="{73EFF3A8-BD13-6695-ECAF-C54B7006AE2C}"/>
              </a:ext>
            </a:extLst>
          </p:cNvPr>
          <p:cNvPicPr>
            <a:picLocks noChangeAspect="1"/>
          </p:cNvPicPr>
          <p:nvPr/>
        </p:nvPicPr>
        <p:blipFill>
          <a:blip r:embed="rId5"/>
          <a:stretch>
            <a:fillRect/>
          </a:stretch>
        </p:blipFill>
        <p:spPr>
          <a:xfrm>
            <a:off x="3222952" y="2577495"/>
            <a:ext cx="1847252" cy="1908032"/>
          </a:xfrm>
          <a:prstGeom prst="rect">
            <a:avLst/>
          </a:prstGeom>
        </p:spPr>
      </p:pic>
    </p:spTree>
    <p:extLst>
      <p:ext uri="{BB962C8B-B14F-4D97-AF65-F5344CB8AC3E}">
        <p14:creationId xmlns:p14="http://schemas.microsoft.com/office/powerpoint/2010/main" val="446794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874C-D198-4803-A1D5-382838FDD7C5}"/>
              </a:ext>
            </a:extLst>
          </p:cNvPr>
          <p:cNvSpPr>
            <a:spLocks noGrp="1"/>
          </p:cNvSpPr>
          <p:nvPr>
            <p:ph type="title"/>
          </p:nvPr>
        </p:nvSpPr>
        <p:spPr>
          <a:xfrm>
            <a:off x="1" y="1901353"/>
            <a:ext cx="9144000" cy="1085614"/>
          </a:xfrm>
        </p:spPr>
        <p:txBody>
          <a:bodyPr>
            <a:normAutofit/>
          </a:bodyPr>
          <a:lstStyle/>
          <a:p>
            <a:r>
              <a:rPr lang="en-US" dirty="0"/>
              <a:t>Types of Financial Aid</a:t>
            </a:r>
          </a:p>
        </p:txBody>
      </p:sp>
      <p:sp>
        <p:nvSpPr>
          <p:cNvPr id="9" name="Text Placeholder 8">
            <a:extLst>
              <a:ext uri="{FF2B5EF4-FFF2-40B4-BE49-F238E27FC236}">
                <a16:creationId xmlns:a16="http://schemas.microsoft.com/office/drawing/2014/main" id="{B2AAE94F-5018-4377-9C77-B36C054ACBA0}"/>
              </a:ext>
            </a:extLst>
          </p:cNvPr>
          <p:cNvSpPr>
            <a:spLocks noGrp="1"/>
          </p:cNvSpPr>
          <p:nvPr>
            <p:ph type="body" idx="1"/>
          </p:nvPr>
        </p:nvSpPr>
        <p:spPr/>
        <p:txBody>
          <a:bodyPr>
            <a:normAutofit lnSpcReduction="10000"/>
          </a:bodyPr>
          <a:lstStyle/>
          <a:p>
            <a:endParaRPr lang="en-US"/>
          </a:p>
        </p:txBody>
      </p:sp>
      <p:sp>
        <p:nvSpPr>
          <p:cNvPr id="4" name="Slide Number Placeholder 3">
            <a:extLst>
              <a:ext uri="{FF2B5EF4-FFF2-40B4-BE49-F238E27FC236}">
                <a16:creationId xmlns:a16="http://schemas.microsoft.com/office/drawing/2014/main" id="{47882675-0B27-4EC9-8D87-3B647650E1D0}"/>
              </a:ext>
            </a:extLst>
          </p:cNvPr>
          <p:cNvSpPr>
            <a:spLocks noGrp="1"/>
          </p:cNvSpPr>
          <p:nvPr>
            <p:ph type="sldNum" sz="quarter" idx="12"/>
          </p:nvPr>
        </p:nvSpPr>
        <p:spPr>
          <a:xfrm>
            <a:off x="8480452" y="6436231"/>
            <a:ext cx="601339" cy="365125"/>
          </a:xfrm>
        </p:spPr>
        <p:txBody>
          <a:bodyPr/>
          <a:lstStyle/>
          <a:p>
            <a:fld id="{B7E8C47A-6F4F-4ACC-A320-EBAABBC2BD65}" type="slidenum">
              <a:rPr lang="en-US" smtClean="0"/>
              <a:pPr/>
              <a:t>7</a:t>
            </a:fld>
            <a:endParaRPr lang="en-US" dirty="0"/>
          </a:p>
        </p:txBody>
      </p:sp>
    </p:spTree>
    <p:extLst>
      <p:ext uri="{BB962C8B-B14F-4D97-AF65-F5344CB8AC3E}">
        <p14:creationId xmlns:p14="http://schemas.microsoft.com/office/powerpoint/2010/main" val="315183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3999" cy="922492"/>
          </a:xfrm>
        </p:spPr>
        <p:txBody>
          <a:bodyPr>
            <a:normAutofit/>
          </a:bodyPr>
          <a:lstStyle/>
          <a:p>
            <a:r>
              <a:rPr lang="en-US" dirty="0"/>
              <a:t> Financial Aid Types and Sources</a:t>
            </a:r>
          </a:p>
        </p:txBody>
      </p:sp>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422275" y="1289050"/>
            <a:ext cx="6944296" cy="4784725"/>
          </a:xfrm>
        </p:spPr>
        <p:txBody>
          <a:bodyPr>
            <a:normAutofit/>
          </a:bodyPr>
          <a:lstStyle/>
          <a:p>
            <a:r>
              <a:rPr lang="en-US" dirty="0"/>
              <a:t>Forms of Financial Aid:</a:t>
            </a:r>
          </a:p>
          <a:p>
            <a:pPr lvl="1"/>
            <a:r>
              <a:rPr lang="en-US" dirty="0"/>
              <a:t>Scholarships</a:t>
            </a:r>
          </a:p>
          <a:p>
            <a:pPr lvl="1"/>
            <a:r>
              <a:rPr lang="en-US" dirty="0"/>
              <a:t>Grants</a:t>
            </a:r>
          </a:p>
          <a:p>
            <a:pPr lvl="1"/>
            <a:r>
              <a:rPr lang="en-US" dirty="0"/>
              <a:t>Loans</a:t>
            </a:r>
          </a:p>
          <a:p>
            <a:pPr lvl="1"/>
            <a:r>
              <a:rPr lang="en-US" dirty="0"/>
              <a:t>Work-study programs</a:t>
            </a:r>
          </a:p>
          <a:p>
            <a:r>
              <a:rPr lang="en-US" dirty="0"/>
              <a:t>Sources of Financial Aid:</a:t>
            </a:r>
          </a:p>
          <a:p>
            <a:pPr lvl="1"/>
            <a:r>
              <a:rPr lang="en-US" dirty="0"/>
              <a:t>Federal and state government</a:t>
            </a:r>
          </a:p>
          <a:p>
            <a:pPr lvl="1"/>
            <a:r>
              <a:rPr lang="en-US" dirty="0"/>
              <a:t>Colleges and universities</a:t>
            </a:r>
          </a:p>
          <a:p>
            <a:pPr lvl="1"/>
            <a:r>
              <a:rPr lang="en-US" dirty="0"/>
              <a:t>Private foundations</a:t>
            </a:r>
          </a:p>
          <a:p>
            <a:pPr lvl="1"/>
            <a:r>
              <a:rPr lang="en-US" dirty="0"/>
              <a:t>Professional and service organizations</a:t>
            </a:r>
          </a:p>
          <a:p>
            <a:pPr lvl="1"/>
            <a:r>
              <a:rPr lang="en-US" dirty="0"/>
              <a:t>Employers and private companies</a:t>
            </a:r>
          </a:p>
          <a:p>
            <a:endParaRPr lang="en-US" dirty="0"/>
          </a:p>
        </p:txBody>
      </p:sp>
      <p:sp>
        <p:nvSpPr>
          <p:cNvPr id="4" name="Slide Number Placeholder 3"/>
          <p:cNvSpPr>
            <a:spLocks noGrp="1"/>
          </p:cNvSpPr>
          <p:nvPr>
            <p:ph type="sldNum" sz="quarter" idx="12"/>
          </p:nvPr>
        </p:nvSpPr>
        <p:spPr>
          <a:xfrm>
            <a:off x="8480452" y="6436231"/>
            <a:ext cx="601339" cy="365125"/>
          </a:xfrm>
        </p:spPr>
        <p:txBody>
          <a:bodyPr/>
          <a:lstStyle/>
          <a:p>
            <a:fld id="{0CBD98A8-9AD1-45DC-91BD-A129B3518539}" type="slidenum">
              <a:rPr lang="en-US" smtClean="0"/>
              <a:pPr/>
              <a:t>8</a:t>
            </a:fld>
            <a:endParaRPr lang="en-US" dirty="0"/>
          </a:p>
        </p:txBody>
      </p:sp>
      <p:pic>
        <p:nvPicPr>
          <p:cNvPr id="10" name="Picture 9" descr="Shape, circle&#10;&#10;Description automatically generated">
            <a:extLst>
              <a:ext uri="{FF2B5EF4-FFF2-40B4-BE49-F238E27FC236}">
                <a16:creationId xmlns:a16="http://schemas.microsoft.com/office/drawing/2014/main" id="{FEBE5B55-8182-463F-B254-791284CD8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927" y="3205497"/>
            <a:ext cx="2231329" cy="2481287"/>
          </a:xfrm>
          <a:prstGeom prst="rect">
            <a:avLst/>
          </a:prstGeom>
        </p:spPr>
      </p:pic>
    </p:spTree>
    <p:extLst>
      <p:ext uri="{BB962C8B-B14F-4D97-AF65-F5344CB8AC3E}">
        <p14:creationId xmlns:p14="http://schemas.microsoft.com/office/powerpoint/2010/main" val="3214460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4C56E4A-0A38-49AA-B689-34C06FA13FD3}"/>
              </a:ext>
            </a:extLst>
          </p:cNvPr>
          <p:cNvSpPr>
            <a:spLocks noGrp="1"/>
          </p:cNvSpPr>
          <p:nvPr>
            <p:ph idx="1"/>
          </p:nvPr>
        </p:nvSpPr>
        <p:spPr>
          <a:xfrm>
            <a:off x="228600" y="1143000"/>
            <a:ext cx="8543165" cy="4958395"/>
          </a:xfrm>
        </p:spPr>
        <p:txBody>
          <a:bodyPr>
            <a:normAutofit/>
          </a:bodyPr>
          <a:lstStyle/>
          <a:p>
            <a:r>
              <a:rPr lang="en-US" sz="2800" dirty="0"/>
              <a:t>Merit-based (HOPE Scholarship)</a:t>
            </a:r>
          </a:p>
          <a:p>
            <a:r>
              <a:rPr lang="en-US" dirty="0"/>
              <a:t>Need-based (Pell Grant)</a:t>
            </a:r>
          </a:p>
          <a:p>
            <a:r>
              <a:rPr lang="en-US" sz="2800" dirty="0"/>
              <a:t>Non-need based (HOPE Grant)</a:t>
            </a:r>
          </a:p>
          <a:p>
            <a:r>
              <a:rPr lang="en-US" dirty="0"/>
              <a:t>Student or parent loans</a:t>
            </a:r>
          </a:p>
          <a:p>
            <a:r>
              <a:rPr lang="en-US" sz="2800" dirty="0"/>
              <a:t>Employment </a:t>
            </a:r>
            <a:r>
              <a:rPr lang="en-US" dirty="0"/>
              <a:t>opportunities (Federal Work Study)</a:t>
            </a:r>
          </a:p>
          <a:p>
            <a:r>
              <a:rPr lang="en-US" sz="2800" dirty="0"/>
              <a:t>Military aid and grants (Georgia National Guard Service Cancelable Loan; UNG ROTC Grant)</a:t>
            </a:r>
          </a:p>
          <a:p>
            <a:r>
              <a:rPr lang="en-US" dirty="0"/>
              <a:t>Savings plan (Path2College 529; traditional savings)</a:t>
            </a:r>
            <a:endParaRPr lang="en-US" sz="2800" dirty="0"/>
          </a:p>
        </p:txBody>
      </p:sp>
      <p:sp>
        <p:nvSpPr>
          <p:cNvPr id="5" name="Title 4"/>
          <p:cNvSpPr>
            <a:spLocks noGrp="1"/>
          </p:cNvSpPr>
          <p:nvPr>
            <p:ph type="title"/>
          </p:nvPr>
        </p:nvSpPr>
        <p:spPr/>
        <p:txBody>
          <a:bodyPr>
            <a:normAutofit/>
          </a:bodyPr>
          <a:lstStyle/>
          <a:p>
            <a:r>
              <a:rPr lang="en-US" dirty="0"/>
              <a:t> Types of Financial Aid</a:t>
            </a:r>
          </a:p>
        </p:txBody>
      </p:sp>
      <p:sp>
        <p:nvSpPr>
          <p:cNvPr id="4" name="Slide Number Placeholder 3"/>
          <p:cNvSpPr>
            <a:spLocks noGrp="1"/>
          </p:cNvSpPr>
          <p:nvPr>
            <p:ph type="sldNum" sz="quarter" idx="12"/>
          </p:nvPr>
        </p:nvSpPr>
        <p:spPr/>
        <p:txBody>
          <a:bodyPr/>
          <a:lstStyle/>
          <a:p>
            <a:pPr>
              <a:defRPr/>
            </a:pPr>
            <a:fld id="{0CBD98A8-9AD1-45DC-91BD-A129B3518539}" type="slidenum">
              <a:rPr lang="en-US" smtClean="0"/>
              <a:pPr>
                <a:defRPr/>
              </a:pPr>
              <a:t>9</a:t>
            </a:fld>
            <a:endParaRPr lang="en-US" dirty="0"/>
          </a:p>
        </p:txBody>
      </p:sp>
      <p:pic>
        <p:nvPicPr>
          <p:cNvPr id="3" name="Picture 2" descr="A picture containing seat&#10;&#10;Description automatically generated">
            <a:extLst>
              <a:ext uri="{FF2B5EF4-FFF2-40B4-BE49-F238E27FC236}">
                <a16:creationId xmlns:a16="http://schemas.microsoft.com/office/drawing/2014/main" id="{C0095CBD-2970-43AA-85BF-FCA5E044C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318" y="1339988"/>
            <a:ext cx="1091279" cy="1609483"/>
          </a:xfrm>
          <a:prstGeom prst="rect">
            <a:avLst/>
          </a:prstGeom>
        </p:spPr>
      </p:pic>
    </p:spTree>
    <p:extLst>
      <p:ext uri="{BB962C8B-B14F-4D97-AF65-F5344CB8AC3E}">
        <p14:creationId xmlns:p14="http://schemas.microsoft.com/office/powerpoint/2010/main" val="950289251"/>
      </p:ext>
    </p:extLst>
  </p:cSld>
  <p:clrMapOvr>
    <a:masterClrMapping/>
  </p:clrMapOvr>
</p:sld>
</file>

<file path=ppt/theme/theme1.xml><?xml version="1.0" encoding="utf-8"?>
<a:theme xmlns:a="http://schemas.openxmlformats.org/drawingml/2006/main" name="Outreach FY2022 PPT Theme">
  <a:themeElements>
    <a:clrScheme name="Custom 1">
      <a:dk1>
        <a:sysClr val="windowText" lastClr="000000"/>
      </a:dk1>
      <a:lt1>
        <a:sysClr val="window" lastClr="FFFFFF"/>
      </a:lt1>
      <a:dk2>
        <a:srgbClr val="44546A"/>
      </a:dk2>
      <a:lt2>
        <a:srgbClr val="E7E6E6"/>
      </a:lt2>
      <a:accent1>
        <a:srgbClr val="314458"/>
      </a:accent1>
      <a:accent2>
        <a:srgbClr val="15856E"/>
      </a:accent2>
      <a:accent3>
        <a:srgbClr val="1A7CB9"/>
      </a:accent3>
      <a:accent4>
        <a:srgbClr val="6858A6"/>
      </a:accent4>
      <a:accent5>
        <a:srgbClr val="1D57A6"/>
      </a:accent5>
      <a:accent6>
        <a:srgbClr val="48A1FA"/>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treach FY2022 PPT Theme" id="{8BCBF805-0428-4FF3-A626-8A582D2B7CDD}" vid="{C84702F9-E1FD-46C8-8C9B-7C972A6D4C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Outreach FY2022 PPT Theme</Template>
  <TotalTime>4514</TotalTime>
  <Words>5284</Words>
  <Application>Microsoft Office PowerPoint</Application>
  <PresentationFormat>On-screen Show (4:3)</PresentationFormat>
  <Paragraphs>830</Paragraphs>
  <Slides>66</Slides>
  <Notes>63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Times New Roman</vt:lpstr>
      <vt:lpstr>Univers LT Pro 55</vt:lpstr>
      <vt:lpstr>Arial</vt:lpstr>
      <vt:lpstr>Calibri</vt:lpstr>
      <vt:lpstr>ArcherPro Semibold</vt:lpstr>
      <vt:lpstr>Outreach FY2022 PPT Theme</vt:lpstr>
      <vt:lpstr> Financial Aid 101:</vt:lpstr>
      <vt:lpstr>Agenda</vt:lpstr>
      <vt:lpstr>Financial Aid</vt:lpstr>
      <vt:lpstr>Financial Aid </vt:lpstr>
      <vt:lpstr>Direct and Indirect Costs</vt:lpstr>
      <vt:lpstr>Cost of Attendance (COA)</vt:lpstr>
      <vt:lpstr>Types of Financial Aid</vt:lpstr>
      <vt:lpstr> Financial Aid Types and Sources</vt:lpstr>
      <vt:lpstr> Types of Financial Aid</vt:lpstr>
      <vt:lpstr> GAfutures Scholarship Search</vt:lpstr>
      <vt:lpstr>Federal Aid Programs</vt:lpstr>
      <vt:lpstr>How to Get Federal Student Aid </vt:lpstr>
      <vt:lpstr> Federal Financial Aid Programs Grants</vt:lpstr>
      <vt:lpstr> Federal Financial Aid Programs Grants</vt:lpstr>
      <vt:lpstr>Federal Financial Aid Programs Grants</vt:lpstr>
      <vt:lpstr>Federal Financial Aid Programs Federal Direct Loans</vt:lpstr>
      <vt:lpstr>Federal Financial Aid Programs Direct Subsidized Loans</vt:lpstr>
      <vt:lpstr>Federal Financial Aid Programs Direct Unsubsidized Loans</vt:lpstr>
      <vt:lpstr>Federal Financial Aid Programs Direct Plus Loans</vt:lpstr>
      <vt:lpstr>Federal Loan Program Limits</vt:lpstr>
      <vt:lpstr>Georgia’s Financial Aid Programs</vt:lpstr>
      <vt:lpstr>Helping Outstanding Pupils  Educationally Program</vt:lpstr>
      <vt:lpstr>HOPE Program</vt:lpstr>
      <vt:lpstr>Eligible Institutions</vt:lpstr>
      <vt:lpstr>HOPE Scholarship</vt:lpstr>
      <vt:lpstr>HOPE Scholarship Eligibility Requirements</vt:lpstr>
      <vt:lpstr>Academically Rigorous Courses</vt:lpstr>
      <vt:lpstr>My High School HOPE GPA</vt:lpstr>
      <vt:lpstr>My High School HOPE GPA</vt:lpstr>
      <vt:lpstr>Maintaining the HOPE Scholarship</vt:lpstr>
      <vt:lpstr>College HOPE GPA</vt:lpstr>
      <vt:lpstr>College HOPE GPA</vt:lpstr>
      <vt:lpstr>Zell Miller Scholarship</vt:lpstr>
      <vt:lpstr>Eligibility Requirements</vt:lpstr>
      <vt:lpstr>Maintaining the Zell Miller Scholarship</vt:lpstr>
      <vt:lpstr>HOPE &amp; Zell Miller Scholarships</vt:lpstr>
      <vt:lpstr>Grants</vt:lpstr>
      <vt:lpstr>HOPE Grant</vt:lpstr>
      <vt:lpstr>Maintaining the HOPE Grant</vt:lpstr>
      <vt:lpstr>Zell Miller Grant</vt:lpstr>
      <vt:lpstr>Award Amounts</vt:lpstr>
      <vt:lpstr>HOPE Career Grant</vt:lpstr>
      <vt:lpstr>HOPE Career Grant</vt:lpstr>
      <vt:lpstr>  Other State Programs</vt:lpstr>
      <vt:lpstr>  Other State Programs</vt:lpstr>
      <vt:lpstr>Completing the FAFSA</vt:lpstr>
      <vt:lpstr>Application and Process</vt:lpstr>
      <vt:lpstr>The Georgia Student Finance Application (GSFAPP)</vt:lpstr>
      <vt:lpstr>Free Application for Federal Student Aid (FAFSA)</vt:lpstr>
      <vt:lpstr> Completing the FAFSA (Free Application for Federal Student Aid)</vt:lpstr>
      <vt:lpstr>Completing the FAFSA</vt:lpstr>
      <vt:lpstr> When to Submit the FAFSA </vt:lpstr>
      <vt:lpstr>What Is Needed to Complete the FAFSA</vt:lpstr>
      <vt:lpstr>Steps to Creating an FSA ID</vt:lpstr>
      <vt:lpstr>FSA ID Tips</vt:lpstr>
      <vt:lpstr>Comparing Financial Aid Packages</vt:lpstr>
      <vt:lpstr>Comparing Financial Aid Packages</vt:lpstr>
      <vt:lpstr>  Financial Aid Award Offers</vt:lpstr>
      <vt:lpstr>Compare Award Offers</vt:lpstr>
      <vt:lpstr>  The Best Order to Accept Aid</vt:lpstr>
      <vt:lpstr>Additional Resources</vt:lpstr>
      <vt:lpstr>Additional Resources</vt:lpstr>
      <vt:lpstr>GAfutures.org</vt:lpstr>
      <vt:lpstr>Your Next Steps</vt:lpstr>
      <vt:lpstr>Contact Me!</vt:lpstr>
      <vt:lpstr>Be Social</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Benoit</dc:creator>
  <cp:lastModifiedBy>Betsy Alpert</cp:lastModifiedBy>
  <cp:revision>197</cp:revision>
  <dcterms:created xsi:type="dcterms:W3CDTF">2018-06-13T19:23:19Z</dcterms:created>
  <dcterms:modified xsi:type="dcterms:W3CDTF">2024-10-23T18:35:19Z</dcterms:modified>
</cp:coreProperties>
</file>